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58" r:id="rId4"/>
    <p:sldId id="261" r:id="rId5"/>
    <p:sldId id="259" r:id="rId6"/>
    <p:sldId id="275" r:id="rId7"/>
    <p:sldId id="260" r:id="rId8"/>
    <p:sldId id="262" r:id="rId9"/>
    <p:sldId id="263" r:id="rId10"/>
    <p:sldId id="276" r:id="rId11"/>
    <p:sldId id="264" r:id="rId12"/>
    <p:sldId id="268" r:id="rId13"/>
    <p:sldId id="266" r:id="rId14"/>
    <p:sldId id="267" r:id="rId15"/>
    <p:sldId id="265" r:id="rId16"/>
    <p:sldId id="272" r:id="rId17"/>
    <p:sldId id="269" r:id="rId18"/>
    <p:sldId id="277" r:id="rId19"/>
    <p:sldId id="270" r:id="rId20"/>
    <p:sldId id="274" r:id="rId21"/>
    <p:sldId id="273"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3A4D7-3BB3-4B34-BC4F-BA8D7AFC2381}" type="datetimeFigureOut">
              <a:rPr lang="en-IN" smtClean="0"/>
              <a:t>19-07-2022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56F70-9C4F-457B-B113-B59609D0875D}" type="slidenum">
              <a:rPr lang="en-IN" smtClean="0"/>
              <a:t>‹#›</a:t>
            </a:fld>
            <a:endParaRPr lang="en-IN"/>
          </a:p>
        </p:txBody>
      </p:sp>
    </p:spTree>
    <p:extLst>
      <p:ext uri="{BB962C8B-B14F-4D97-AF65-F5344CB8AC3E}">
        <p14:creationId xmlns:p14="http://schemas.microsoft.com/office/powerpoint/2010/main" val="3319575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https://www.youtube.com/watch?v=60BhDMIm5vk</a:t>
            </a:r>
          </a:p>
          <a:p>
            <a:r>
              <a:rPr lang="en-IN" dirty="0"/>
              <a:t>https://www.toppr.com/guides/python-guide/tutorials/python-introduction/namespace/python-namespace-and-scope-of-a-variable/#:~:text=Namespaces%20are%20collections%20of%20different,)%2C%20global%2C%20and%20local.</a:t>
            </a:r>
          </a:p>
          <a:p>
            <a:endParaRPr lang="en-IN" dirty="0"/>
          </a:p>
        </p:txBody>
      </p:sp>
      <p:sp>
        <p:nvSpPr>
          <p:cNvPr id="4" name="Slide Number Placeholder 3"/>
          <p:cNvSpPr>
            <a:spLocks noGrp="1"/>
          </p:cNvSpPr>
          <p:nvPr>
            <p:ph type="sldNum" sz="quarter" idx="5"/>
          </p:nvPr>
        </p:nvSpPr>
        <p:spPr/>
        <p:txBody>
          <a:bodyPr/>
          <a:lstStyle/>
          <a:p>
            <a:fld id="{8D356F70-9C4F-457B-B113-B59609D0875D}" type="slidenum">
              <a:rPr lang="en-IN" smtClean="0"/>
              <a:t>3</a:t>
            </a:fld>
            <a:endParaRPr lang="en-IN"/>
          </a:p>
        </p:txBody>
      </p:sp>
    </p:spTree>
    <p:extLst>
      <p:ext uri="{BB962C8B-B14F-4D97-AF65-F5344CB8AC3E}">
        <p14:creationId xmlns:p14="http://schemas.microsoft.com/office/powerpoint/2010/main" val="3909483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https://www.programiz.com/python-programming/closure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https://www.youtube.com/watch?v=tvWRhMkUcoU</a:t>
            </a:r>
          </a:p>
          <a:p>
            <a:endParaRPr lang="en-IN" dirty="0"/>
          </a:p>
          <a:p>
            <a:r>
              <a:rPr lang="en-IN" dirty="0"/>
              <a:t>https://www.google.com/</a:t>
            </a:r>
            <a:r>
              <a:rPr lang="en-IN" dirty="0" err="1"/>
              <a:t>imgres?imgurl</a:t>
            </a:r>
            <a:r>
              <a:rPr lang="en-IN" dirty="0"/>
              <a:t>=https%3A%2F%2Fwww.pythontutorial.net%2Fwp-content%2Fuploads%2F2020%2F11%2FPython-Closure-Example.png&amp;imgrefurl=https%3A%2F%2Fwww.pythontutorial.net%2Fadvanced-python%2Fpython-closures%2F&amp;tbnid=</a:t>
            </a:r>
            <a:r>
              <a:rPr lang="en-IN" dirty="0" err="1"/>
              <a:t>rH-ew_StZIqjmM&amp;vet</a:t>
            </a:r>
            <a:r>
              <a:rPr lang="en-IN" dirty="0"/>
              <a:t>=12ahUKEwjF_MC4-6X4AhUHyKACHb3jAhQQMygAegUIARC1AQ..i&amp;docid=u5mLnCASP2oufM&amp;w=391&amp;h=158&amp;q=closure%20in%20python&amp;ved=2ahUKEwjF_MC4-6X4AhUHyKACHb3jAhQQMygAegUIARC1AQ</a:t>
            </a:r>
          </a:p>
        </p:txBody>
      </p:sp>
      <p:sp>
        <p:nvSpPr>
          <p:cNvPr id="4" name="Slide Number Placeholder 3"/>
          <p:cNvSpPr>
            <a:spLocks noGrp="1"/>
          </p:cNvSpPr>
          <p:nvPr>
            <p:ph type="sldNum" sz="quarter" idx="5"/>
          </p:nvPr>
        </p:nvSpPr>
        <p:spPr/>
        <p:txBody>
          <a:bodyPr/>
          <a:lstStyle/>
          <a:p>
            <a:fld id="{8D356F70-9C4F-457B-B113-B59609D0875D}" type="slidenum">
              <a:rPr lang="en-IN" smtClean="0"/>
              <a:t>12</a:t>
            </a:fld>
            <a:endParaRPr lang="en-IN"/>
          </a:p>
        </p:txBody>
      </p:sp>
    </p:spTree>
    <p:extLst>
      <p:ext uri="{BB962C8B-B14F-4D97-AF65-F5344CB8AC3E}">
        <p14:creationId xmlns:p14="http://schemas.microsoft.com/office/powerpoint/2010/main" val="82274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https://www.programiz.com/python-programming/closure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https://www.geeksforgeeks.org/python-closures/</a:t>
            </a:r>
          </a:p>
          <a:p>
            <a:endParaRPr lang="en-IN" dirty="0"/>
          </a:p>
          <a:p>
            <a:r>
              <a:rPr lang="en-IN" dirty="0"/>
              <a:t>https://www.google.com/</a:t>
            </a:r>
            <a:r>
              <a:rPr lang="en-IN" dirty="0" err="1"/>
              <a:t>imgres?imgurl</a:t>
            </a:r>
            <a:r>
              <a:rPr lang="en-IN" dirty="0"/>
              <a:t>=https%3A%2F%2Fwww.pythontutorial.net%2Fwp-content%2Fuploads%2F2020%2F11%2FPython-Closure-Example.png&amp;imgrefurl=https%3A%2F%2Fwww.pythontutorial.net%2Fadvanced-python%2Fpython-closures%2F&amp;tbnid=</a:t>
            </a:r>
            <a:r>
              <a:rPr lang="en-IN" dirty="0" err="1"/>
              <a:t>rH-ew_StZIqjmM&amp;vet</a:t>
            </a:r>
            <a:r>
              <a:rPr lang="en-IN" dirty="0"/>
              <a:t>=12ahUKEwjF_MC4-6X4AhUHyKACHb3jAhQQMygAegUIARC1AQ..i&amp;docid=u5mLnCASP2oufM&amp;w=391&amp;h=158&amp;q=closure%20in%20python&amp;ved=2ahUKEwjF_MC4-6X4AhUHyKACHb3jAhQQMygAegUIARC1AQ</a:t>
            </a:r>
          </a:p>
        </p:txBody>
      </p:sp>
      <p:sp>
        <p:nvSpPr>
          <p:cNvPr id="4" name="Slide Number Placeholder 3"/>
          <p:cNvSpPr>
            <a:spLocks noGrp="1"/>
          </p:cNvSpPr>
          <p:nvPr>
            <p:ph type="sldNum" sz="quarter" idx="5"/>
          </p:nvPr>
        </p:nvSpPr>
        <p:spPr/>
        <p:txBody>
          <a:bodyPr/>
          <a:lstStyle/>
          <a:p>
            <a:fld id="{8D356F70-9C4F-457B-B113-B59609D0875D}" type="slidenum">
              <a:rPr lang="en-IN" smtClean="0"/>
              <a:t>13</a:t>
            </a:fld>
            <a:endParaRPr lang="en-IN"/>
          </a:p>
        </p:txBody>
      </p:sp>
    </p:spTree>
    <p:extLst>
      <p:ext uri="{BB962C8B-B14F-4D97-AF65-F5344CB8AC3E}">
        <p14:creationId xmlns:p14="http://schemas.microsoft.com/office/powerpoint/2010/main" val="21292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https://www.programiz.com/python-programming/closure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https://www.geeksforgeeks.org/python-closures/</a:t>
            </a:r>
          </a:p>
          <a:p>
            <a:endParaRPr lang="en-IN" dirty="0"/>
          </a:p>
          <a:p>
            <a:r>
              <a:rPr lang="en-IN" dirty="0"/>
              <a:t>https://www.google.com/</a:t>
            </a:r>
            <a:r>
              <a:rPr lang="en-IN" dirty="0" err="1"/>
              <a:t>imgres?imgurl</a:t>
            </a:r>
            <a:r>
              <a:rPr lang="en-IN" dirty="0"/>
              <a:t>=https%3A%2F%2Fwww.pythontutorial.net%2Fwp-content%2Fuploads%2F2020%2F11%2FPython-Closure-Example.png&amp;imgrefurl=https%3A%2F%2Fwww.pythontutorial.net%2Fadvanced-python%2Fpython-closures%2F&amp;tbnid=</a:t>
            </a:r>
            <a:r>
              <a:rPr lang="en-IN" dirty="0" err="1"/>
              <a:t>rH-ew_StZIqjmM&amp;vet</a:t>
            </a:r>
            <a:r>
              <a:rPr lang="en-IN" dirty="0"/>
              <a:t>=12ahUKEwjF_MC4-6X4AhUHyKACHb3jAhQQMygAegUIARC1AQ..i&amp;docid=u5mLnCASP2oufM&amp;w=391&amp;h=158&amp;q=closure%20in%20python&amp;ved=2ahUKEwjF_MC4-6X4AhUHyKACHb3jAhQQMygAegUIARC1AQ</a:t>
            </a:r>
          </a:p>
        </p:txBody>
      </p:sp>
      <p:sp>
        <p:nvSpPr>
          <p:cNvPr id="4" name="Slide Number Placeholder 3"/>
          <p:cNvSpPr>
            <a:spLocks noGrp="1"/>
          </p:cNvSpPr>
          <p:nvPr>
            <p:ph type="sldNum" sz="quarter" idx="5"/>
          </p:nvPr>
        </p:nvSpPr>
        <p:spPr/>
        <p:txBody>
          <a:bodyPr/>
          <a:lstStyle/>
          <a:p>
            <a:fld id="{8D356F70-9C4F-457B-B113-B59609D0875D}" type="slidenum">
              <a:rPr lang="en-IN" smtClean="0"/>
              <a:t>14</a:t>
            </a:fld>
            <a:endParaRPr lang="en-IN"/>
          </a:p>
        </p:txBody>
      </p:sp>
    </p:spTree>
    <p:extLst>
      <p:ext uri="{BB962C8B-B14F-4D97-AF65-F5344CB8AC3E}">
        <p14:creationId xmlns:p14="http://schemas.microsoft.com/office/powerpoint/2010/main" val="1297851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https://www.geeksforgeeks.org/decorators-in-python/</a:t>
            </a:r>
          </a:p>
        </p:txBody>
      </p:sp>
      <p:sp>
        <p:nvSpPr>
          <p:cNvPr id="4" name="Slide Number Placeholder 3"/>
          <p:cNvSpPr>
            <a:spLocks noGrp="1"/>
          </p:cNvSpPr>
          <p:nvPr>
            <p:ph type="sldNum" sz="quarter" idx="5"/>
          </p:nvPr>
        </p:nvSpPr>
        <p:spPr/>
        <p:txBody>
          <a:bodyPr/>
          <a:lstStyle/>
          <a:p>
            <a:fld id="{8D356F70-9C4F-457B-B113-B59609D0875D}" type="slidenum">
              <a:rPr lang="en-IN" smtClean="0"/>
              <a:t>15</a:t>
            </a:fld>
            <a:endParaRPr lang="en-IN"/>
          </a:p>
        </p:txBody>
      </p:sp>
    </p:spTree>
    <p:extLst>
      <p:ext uri="{BB962C8B-B14F-4D97-AF65-F5344CB8AC3E}">
        <p14:creationId xmlns:p14="http://schemas.microsoft.com/office/powerpoint/2010/main" val="728652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https://www.geeksforgeeks.org/decorators-in-python/</a:t>
            </a:r>
          </a:p>
        </p:txBody>
      </p:sp>
      <p:sp>
        <p:nvSpPr>
          <p:cNvPr id="4" name="Slide Number Placeholder 3"/>
          <p:cNvSpPr>
            <a:spLocks noGrp="1"/>
          </p:cNvSpPr>
          <p:nvPr>
            <p:ph type="sldNum" sz="quarter" idx="5"/>
          </p:nvPr>
        </p:nvSpPr>
        <p:spPr/>
        <p:txBody>
          <a:bodyPr/>
          <a:lstStyle/>
          <a:p>
            <a:fld id="{8D356F70-9C4F-457B-B113-B59609D0875D}" type="slidenum">
              <a:rPr lang="en-IN" smtClean="0"/>
              <a:t>16</a:t>
            </a:fld>
            <a:endParaRPr lang="en-IN"/>
          </a:p>
        </p:txBody>
      </p:sp>
    </p:spTree>
    <p:extLst>
      <p:ext uri="{BB962C8B-B14F-4D97-AF65-F5344CB8AC3E}">
        <p14:creationId xmlns:p14="http://schemas.microsoft.com/office/powerpoint/2010/main" val="4095962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https://www.geeksforgeeks.org/decorators-in-python/</a:t>
            </a:r>
          </a:p>
        </p:txBody>
      </p:sp>
      <p:sp>
        <p:nvSpPr>
          <p:cNvPr id="4" name="Slide Number Placeholder 3"/>
          <p:cNvSpPr>
            <a:spLocks noGrp="1"/>
          </p:cNvSpPr>
          <p:nvPr>
            <p:ph type="sldNum" sz="quarter" idx="5"/>
          </p:nvPr>
        </p:nvSpPr>
        <p:spPr/>
        <p:txBody>
          <a:bodyPr/>
          <a:lstStyle/>
          <a:p>
            <a:fld id="{8D356F70-9C4F-457B-B113-B59609D0875D}" type="slidenum">
              <a:rPr lang="en-IN" smtClean="0"/>
              <a:t>17</a:t>
            </a:fld>
            <a:endParaRPr lang="en-IN"/>
          </a:p>
        </p:txBody>
      </p:sp>
    </p:spTree>
    <p:extLst>
      <p:ext uri="{BB962C8B-B14F-4D97-AF65-F5344CB8AC3E}">
        <p14:creationId xmlns:p14="http://schemas.microsoft.com/office/powerpoint/2010/main" val="365820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https://www.geeksforgeeks.org/decorators-in-python/</a:t>
            </a:r>
          </a:p>
        </p:txBody>
      </p:sp>
      <p:sp>
        <p:nvSpPr>
          <p:cNvPr id="4" name="Slide Number Placeholder 3"/>
          <p:cNvSpPr>
            <a:spLocks noGrp="1"/>
          </p:cNvSpPr>
          <p:nvPr>
            <p:ph type="sldNum" sz="quarter" idx="5"/>
          </p:nvPr>
        </p:nvSpPr>
        <p:spPr/>
        <p:txBody>
          <a:bodyPr/>
          <a:lstStyle/>
          <a:p>
            <a:fld id="{8D356F70-9C4F-457B-B113-B59609D0875D}" type="slidenum">
              <a:rPr lang="en-IN" smtClean="0"/>
              <a:t>18</a:t>
            </a:fld>
            <a:endParaRPr lang="en-IN"/>
          </a:p>
        </p:txBody>
      </p:sp>
    </p:spTree>
    <p:extLst>
      <p:ext uri="{BB962C8B-B14F-4D97-AF65-F5344CB8AC3E}">
        <p14:creationId xmlns:p14="http://schemas.microsoft.com/office/powerpoint/2010/main" val="382178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https://www.geeksforgeeks.org/decorators-in-python/</a:t>
            </a:r>
          </a:p>
          <a:p>
            <a:r>
              <a:rPr lang="en-IN" dirty="0"/>
              <a:t>https://www.youtube.com/watch?v=LBhKYNFzWMw</a:t>
            </a:r>
          </a:p>
        </p:txBody>
      </p:sp>
      <p:sp>
        <p:nvSpPr>
          <p:cNvPr id="4" name="Slide Number Placeholder 3"/>
          <p:cNvSpPr>
            <a:spLocks noGrp="1"/>
          </p:cNvSpPr>
          <p:nvPr>
            <p:ph type="sldNum" sz="quarter" idx="5"/>
          </p:nvPr>
        </p:nvSpPr>
        <p:spPr/>
        <p:txBody>
          <a:bodyPr/>
          <a:lstStyle/>
          <a:p>
            <a:fld id="{8D356F70-9C4F-457B-B113-B59609D0875D}" type="slidenum">
              <a:rPr lang="en-IN" smtClean="0"/>
              <a:t>19</a:t>
            </a:fld>
            <a:endParaRPr lang="en-IN"/>
          </a:p>
        </p:txBody>
      </p:sp>
    </p:spTree>
    <p:extLst>
      <p:ext uri="{BB962C8B-B14F-4D97-AF65-F5344CB8AC3E}">
        <p14:creationId xmlns:p14="http://schemas.microsoft.com/office/powerpoint/2010/main" val="4131788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https://betterprogramming.pub/how-to-use-the-magical-staticmethod-classmethod-and-property-decorators-in-python-e42dd74e51e7</a:t>
            </a:r>
          </a:p>
        </p:txBody>
      </p:sp>
      <p:sp>
        <p:nvSpPr>
          <p:cNvPr id="4" name="Slide Number Placeholder 3"/>
          <p:cNvSpPr>
            <a:spLocks noGrp="1"/>
          </p:cNvSpPr>
          <p:nvPr>
            <p:ph type="sldNum" sz="quarter" idx="5"/>
          </p:nvPr>
        </p:nvSpPr>
        <p:spPr/>
        <p:txBody>
          <a:bodyPr/>
          <a:lstStyle/>
          <a:p>
            <a:fld id="{8D356F70-9C4F-457B-B113-B59609D0875D}" type="slidenum">
              <a:rPr lang="en-IN" smtClean="0"/>
              <a:t>20</a:t>
            </a:fld>
            <a:endParaRPr lang="en-IN"/>
          </a:p>
        </p:txBody>
      </p:sp>
    </p:spTree>
    <p:extLst>
      <p:ext uri="{BB962C8B-B14F-4D97-AF65-F5344CB8AC3E}">
        <p14:creationId xmlns:p14="http://schemas.microsoft.com/office/powerpoint/2010/main" val="300463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https://betterprogramming.pub/how-to-use-the-magical-staticmethod-classmethod-and-property-decorators-in-python-e42dd74e51e7</a:t>
            </a:r>
          </a:p>
        </p:txBody>
      </p:sp>
      <p:sp>
        <p:nvSpPr>
          <p:cNvPr id="4" name="Slide Number Placeholder 3"/>
          <p:cNvSpPr>
            <a:spLocks noGrp="1"/>
          </p:cNvSpPr>
          <p:nvPr>
            <p:ph type="sldNum" sz="quarter" idx="5"/>
          </p:nvPr>
        </p:nvSpPr>
        <p:spPr/>
        <p:txBody>
          <a:bodyPr/>
          <a:lstStyle/>
          <a:p>
            <a:fld id="{8D356F70-9C4F-457B-B113-B59609D0875D}" type="slidenum">
              <a:rPr lang="en-IN" smtClean="0"/>
              <a:t>21</a:t>
            </a:fld>
            <a:endParaRPr lang="en-IN"/>
          </a:p>
        </p:txBody>
      </p:sp>
    </p:spTree>
    <p:extLst>
      <p:ext uri="{BB962C8B-B14F-4D97-AF65-F5344CB8AC3E}">
        <p14:creationId xmlns:p14="http://schemas.microsoft.com/office/powerpoint/2010/main" val="1133706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https://www.youtube.com/watch?v=60BhDMIm5vk</a:t>
            </a:r>
          </a:p>
          <a:p>
            <a:r>
              <a:rPr lang="en-IN" dirty="0"/>
              <a:t>https://www.toppr.com/guides/python-guide/tutorials/python-introduction/namespace/python-namespace-and-scope-of-a-variable/#:~:text=Namespaces%20are%20collections%20of%20different,)%2C%20global%2C%20and%20local.</a:t>
            </a:r>
          </a:p>
          <a:p>
            <a:endParaRPr lang="en-IN" dirty="0"/>
          </a:p>
        </p:txBody>
      </p:sp>
      <p:sp>
        <p:nvSpPr>
          <p:cNvPr id="4" name="Slide Number Placeholder 3"/>
          <p:cNvSpPr>
            <a:spLocks noGrp="1"/>
          </p:cNvSpPr>
          <p:nvPr>
            <p:ph type="sldNum" sz="quarter" idx="5"/>
          </p:nvPr>
        </p:nvSpPr>
        <p:spPr/>
        <p:txBody>
          <a:bodyPr/>
          <a:lstStyle/>
          <a:p>
            <a:fld id="{8D356F70-9C4F-457B-B113-B59609D0875D}" type="slidenum">
              <a:rPr lang="en-IN" smtClean="0"/>
              <a:t>4</a:t>
            </a:fld>
            <a:endParaRPr lang="en-IN"/>
          </a:p>
        </p:txBody>
      </p:sp>
    </p:spTree>
    <p:extLst>
      <p:ext uri="{BB962C8B-B14F-4D97-AF65-F5344CB8AC3E}">
        <p14:creationId xmlns:p14="http://schemas.microsoft.com/office/powerpoint/2010/main" val="872687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https://betterprogramming.pub/how-to-use-the-magical-staticmethod-classmethod-and-property-decorators-in-python-e42dd74e51e7</a:t>
            </a:r>
          </a:p>
          <a:p>
            <a:r>
              <a:rPr lang="en-IN" dirty="0"/>
              <a:t>https://github.com/CoreyMSchafer/code_snippets/tree/master/Object-Oriented</a:t>
            </a:r>
          </a:p>
          <a:p>
            <a:r>
              <a:rPr lang="en-IN" dirty="0"/>
              <a:t>https://www.youtube.com/watch?v=jCzT9XFZ5bw</a:t>
            </a:r>
          </a:p>
        </p:txBody>
      </p:sp>
      <p:sp>
        <p:nvSpPr>
          <p:cNvPr id="4" name="Slide Number Placeholder 3"/>
          <p:cNvSpPr>
            <a:spLocks noGrp="1"/>
          </p:cNvSpPr>
          <p:nvPr>
            <p:ph type="sldNum" sz="quarter" idx="5"/>
          </p:nvPr>
        </p:nvSpPr>
        <p:spPr/>
        <p:txBody>
          <a:bodyPr/>
          <a:lstStyle/>
          <a:p>
            <a:fld id="{8D356F70-9C4F-457B-B113-B59609D0875D}" type="slidenum">
              <a:rPr lang="en-IN" smtClean="0"/>
              <a:t>22</a:t>
            </a:fld>
            <a:endParaRPr lang="en-IN"/>
          </a:p>
        </p:txBody>
      </p:sp>
    </p:spTree>
    <p:extLst>
      <p:ext uri="{BB962C8B-B14F-4D97-AF65-F5344CB8AC3E}">
        <p14:creationId xmlns:p14="http://schemas.microsoft.com/office/powerpoint/2010/main" val="2081883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https://betterprogramming.pub/how-to-use-the-magical-staticmethod-classmethod-and-property-decorators-in-python-e42dd74e51e7</a:t>
            </a:r>
          </a:p>
          <a:p>
            <a:r>
              <a:rPr lang="en-IN" dirty="0"/>
              <a:t>https://github.com/CoreyMSchafer/code_snippets/tree/master/Object-Oriented</a:t>
            </a:r>
          </a:p>
          <a:p>
            <a:r>
              <a:rPr lang="en-IN" dirty="0"/>
              <a:t>https://www.youtube.com/watch?v=jCzT9XFZ5bw</a:t>
            </a:r>
          </a:p>
        </p:txBody>
      </p:sp>
      <p:sp>
        <p:nvSpPr>
          <p:cNvPr id="4" name="Slide Number Placeholder 3"/>
          <p:cNvSpPr>
            <a:spLocks noGrp="1"/>
          </p:cNvSpPr>
          <p:nvPr>
            <p:ph type="sldNum" sz="quarter" idx="5"/>
          </p:nvPr>
        </p:nvSpPr>
        <p:spPr/>
        <p:txBody>
          <a:bodyPr/>
          <a:lstStyle/>
          <a:p>
            <a:fld id="{8D356F70-9C4F-457B-B113-B59609D0875D}" type="slidenum">
              <a:rPr lang="en-IN" smtClean="0"/>
              <a:t>23</a:t>
            </a:fld>
            <a:endParaRPr lang="en-IN"/>
          </a:p>
        </p:txBody>
      </p:sp>
    </p:spTree>
    <p:extLst>
      <p:ext uri="{BB962C8B-B14F-4D97-AF65-F5344CB8AC3E}">
        <p14:creationId xmlns:p14="http://schemas.microsoft.com/office/powerpoint/2010/main" val="3301218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https://www.youtube.com/watch?v=jCzT9XFZ5bw</a:t>
            </a:r>
          </a:p>
        </p:txBody>
      </p:sp>
      <p:sp>
        <p:nvSpPr>
          <p:cNvPr id="4" name="Slide Number Placeholder 3"/>
          <p:cNvSpPr>
            <a:spLocks noGrp="1"/>
          </p:cNvSpPr>
          <p:nvPr>
            <p:ph type="sldNum" sz="quarter" idx="5"/>
          </p:nvPr>
        </p:nvSpPr>
        <p:spPr/>
        <p:txBody>
          <a:bodyPr/>
          <a:lstStyle/>
          <a:p>
            <a:fld id="{8D356F70-9C4F-457B-B113-B59609D0875D}" type="slidenum">
              <a:rPr lang="en-IN" smtClean="0"/>
              <a:t>24</a:t>
            </a:fld>
            <a:endParaRPr lang="en-IN"/>
          </a:p>
        </p:txBody>
      </p:sp>
    </p:spTree>
    <p:extLst>
      <p:ext uri="{BB962C8B-B14F-4D97-AF65-F5344CB8AC3E}">
        <p14:creationId xmlns:p14="http://schemas.microsoft.com/office/powerpoint/2010/main" val="4030042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https://www.youtube.com/watch?v=jCzT9XFZ5bw</a:t>
            </a:r>
          </a:p>
        </p:txBody>
      </p:sp>
      <p:sp>
        <p:nvSpPr>
          <p:cNvPr id="4" name="Slide Number Placeholder 3"/>
          <p:cNvSpPr>
            <a:spLocks noGrp="1"/>
          </p:cNvSpPr>
          <p:nvPr>
            <p:ph type="sldNum" sz="quarter" idx="5"/>
          </p:nvPr>
        </p:nvSpPr>
        <p:spPr/>
        <p:txBody>
          <a:bodyPr/>
          <a:lstStyle/>
          <a:p>
            <a:fld id="{8D356F70-9C4F-457B-B113-B59609D0875D}" type="slidenum">
              <a:rPr lang="en-IN" smtClean="0"/>
              <a:t>25</a:t>
            </a:fld>
            <a:endParaRPr lang="en-IN"/>
          </a:p>
        </p:txBody>
      </p:sp>
    </p:spTree>
    <p:extLst>
      <p:ext uri="{BB962C8B-B14F-4D97-AF65-F5344CB8AC3E}">
        <p14:creationId xmlns:p14="http://schemas.microsoft.com/office/powerpoint/2010/main" val="300090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https://www.youtube.com/watch?v=60BhDMIm5vk</a:t>
            </a:r>
          </a:p>
          <a:p>
            <a:r>
              <a:rPr lang="en-IN" dirty="0"/>
              <a:t>https://www.toppr.com/guides/python-guide/tutorials/python-introduction/namespace/python-namespace-and-scope-of-a-variable/#:~:text=Namespaces%20are%20collections%20of%20different,)%2C%20global%2C%20and%20local.</a:t>
            </a:r>
          </a:p>
          <a:p>
            <a:r>
              <a:rPr lang="en-IN" dirty="0"/>
              <a:t>https://realpython.com/python-scope-legb-rule/#:~:text=The%20LEGB%20rule%20is%20a,the%20first%20occurrence%20of%20it.</a:t>
            </a:r>
          </a:p>
        </p:txBody>
      </p:sp>
      <p:sp>
        <p:nvSpPr>
          <p:cNvPr id="4" name="Slide Number Placeholder 3"/>
          <p:cNvSpPr>
            <a:spLocks noGrp="1"/>
          </p:cNvSpPr>
          <p:nvPr>
            <p:ph type="sldNum" sz="quarter" idx="5"/>
          </p:nvPr>
        </p:nvSpPr>
        <p:spPr/>
        <p:txBody>
          <a:bodyPr/>
          <a:lstStyle/>
          <a:p>
            <a:fld id="{8D356F70-9C4F-457B-B113-B59609D0875D}" type="slidenum">
              <a:rPr lang="en-IN" smtClean="0"/>
              <a:t>5</a:t>
            </a:fld>
            <a:endParaRPr lang="en-IN"/>
          </a:p>
        </p:txBody>
      </p:sp>
    </p:spTree>
    <p:extLst>
      <p:ext uri="{BB962C8B-B14F-4D97-AF65-F5344CB8AC3E}">
        <p14:creationId xmlns:p14="http://schemas.microsoft.com/office/powerpoint/2010/main" val="206366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https://www.youtube.com/watch?v=60BhDMIm5vk</a:t>
            </a:r>
          </a:p>
          <a:p>
            <a:r>
              <a:rPr lang="en-IN" dirty="0"/>
              <a:t>https://www.toppr.com/guides/python-guide/tutorials/python-introduction/namespace/python-namespace-and-scope-of-a-variable/#:~:text=Namespaces%20are%20collections%20of%20different,)%2C%20global%2C%20and%20local.</a:t>
            </a:r>
          </a:p>
          <a:p>
            <a:r>
              <a:rPr lang="en-IN" dirty="0"/>
              <a:t>https://realpython.com/python-scope-legb-rule/#:~:text=The%20LEGB%20rule%20is%20a,the%20first%20occurrence%20of%20it.</a:t>
            </a:r>
          </a:p>
        </p:txBody>
      </p:sp>
      <p:sp>
        <p:nvSpPr>
          <p:cNvPr id="4" name="Slide Number Placeholder 3"/>
          <p:cNvSpPr>
            <a:spLocks noGrp="1"/>
          </p:cNvSpPr>
          <p:nvPr>
            <p:ph type="sldNum" sz="quarter" idx="5"/>
          </p:nvPr>
        </p:nvSpPr>
        <p:spPr/>
        <p:txBody>
          <a:bodyPr/>
          <a:lstStyle/>
          <a:p>
            <a:fld id="{8D356F70-9C4F-457B-B113-B59609D0875D}" type="slidenum">
              <a:rPr lang="en-IN" smtClean="0"/>
              <a:t>6</a:t>
            </a:fld>
            <a:endParaRPr lang="en-IN"/>
          </a:p>
        </p:txBody>
      </p:sp>
    </p:spTree>
    <p:extLst>
      <p:ext uri="{BB962C8B-B14F-4D97-AF65-F5344CB8AC3E}">
        <p14:creationId xmlns:p14="http://schemas.microsoft.com/office/powerpoint/2010/main" val="3927917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https://www.youtube.com/watch?v=60BhDMIm5vk</a:t>
            </a:r>
          </a:p>
          <a:p>
            <a:r>
              <a:rPr lang="en-IN" dirty="0"/>
              <a:t>https://www.toppr.com/guides/python-guide/tutorials/python-introduction/namespace/python-namespace-and-scope-of-a-variable/#:~:text=Namespaces%20are%20collections%20of%20different,)%2C%20global%2C%20and%20local.</a:t>
            </a:r>
          </a:p>
          <a:p>
            <a:r>
              <a:rPr lang="en-IN" dirty="0"/>
              <a:t>https://www.youtube.com/watch?v=hKoQhK3AS_I</a:t>
            </a:r>
          </a:p>
        </p:txBody>
      </p:sp>
      <p:sp>
        <p:nvSpPr>
          <p:cNvPr id="4" name="Slide Number Placeholder 3"/>
          <p:cNvSpPr>
            <a:spLocks noGrp="1"/>
          </p:cNvSpPr>
          <p:nvPr>
            <p:ph type="sldNum" sz="quarter" idx="5"/>
          </p:nvPr>
        </p:nvSpPr>
        <p:spPr/>
        <p:txBody>
          <a:bodyPr/>
          <a:lstStyle/>
          <a:p>
            <a:fld id="{8D356F70-9C4F-457B-B113-B59609D0875D}" type="slidenum">
              <a:rPr lang="en-IN" smtClean="0"/>
              <a:t>7</a:t>
            </a:fld>
            <a:endParaRPr lang="en-IN"/>
          </a:p>
        </p:txBody>
      </p:sp>
    </p:spTree>
    <p:extLst>
      <p:ext uri="{BB962C8B-B14F-4D97-AF65-F5344CB8AC3E}">
        <p14:creationId xmlns:p14="http://schemas.microsoft.com/office/powerpoint/2010/main" val="25704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https://www.youtube.com/watch?v=hKoQhK3AS_I</a:t>
            </a:r>
          </a:p>
          <a:p>
            <a:r>
              <a:rPr lang="en-IN" dirty="0"/>
              <a:t>https://realpython.com/python-scope-legb-rule/#:~:text=The%20LEGB%20rule%20is%20a,the%20first%20occurrence%20of%20it.</a:t>
            </a:r>
          </a:p>
          <a:p>
            <a:r>
              <a:rPr lang="en-IN" dirty="0"/>
              <a:t>https://www.knowledgehut.com/blog/data-science/python-scopes</a:t>
            </a:r>
          </a:p>
        </p:txBody>
      </p:sp>
      <p:sp>
        <p:nvSpPr>
          <p:cNvPr id="4" name="Slide Number Placeholder 3"/>
          <p:cNvSpPr>
            <a:spLocks noGrp="1"/>
          </p:cNvSpPr>
          <p:nvPr>
            <p:ph type="sldNum" sz="quarter" idx="5"/>
          </p:nvPr>
        </p:nvSpPr>
        <p:spPr/>
        <p:txBody>
          <a:bodyPr/>
          <a:lstStyle/>
          <a:p>
            <a:fld id="{8D356F70-9C4F-457B-B113-B59609D0875D}" type="slidenum">
              <a:rPr lang="en-IN" smtClean="0"/>
              <a:t>8</a:t>
            </a:fld>
            <a:endParaRPr lang="en-IN"/>
          </a:p>
        </p:txBody>
      </p:sp>
    </p:spTree>
    <p:extLst>
      <p:ext uri="{BB962C8B-B14F-4D97-AF65-F5344CB8AC3E}">
        <p14:creationId xmlns:p14="http://schemas.microsoft.com/office/powerpoint/2010/main" val="2244952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https://realpython.com/python-scope-legb-rule/#:~:text=The%20LEGB%20rule%20is%20a,the%20first%20occurrence%20of%20it.</a:t>
            </a:r>
          </a:p>
          <a:p>
            <a:r>
              <a:rPr lang="en-IN" dirty="0"/>
              <a:t>https://www.knowledgehut.com/blog/data-science/python-scopes</a:t>
            </a:r>
          </a:p>
        </p:txBody>
      </p:sp>
      <p:sp>
        <p:nvSpPr>
          <p:cNvPr id="4" name="Slide Number Placeholder 3"/>
          <p:cNvSpPr>
            <a:spLocks noGrp="1"/>
          </p:cNvSpPr>
          <p:nvPr>
            <p:ph type="sldNum" sz="quarter" idx="5"/>
          </p:nvPr>
        </p:nvSpPr>
        <p:spPr/>
        <p:txBody>
          <a:bodyPr/>
          <a:lstStyle/>
          <a:p>
            <a:fld id="{8D356F70-9C4F-457B-B113-B59609D0875D}" type="slidenum">
              <a:rPr lang="en-IN" smtClean="0"/>
              <a:t>9</a:t>
            </a:fld>
            <a:endParaRPr lang="en-IN"/>
          </a:p>
        </p:txBody>
      </p:sp>
    </p:spTree>
    <p:extLst>
      <p:ext uri="{BB962C8B-B14F-4D97-AF65-F5344CB8AC3E}">
        <p14:creationId xmlns:p14="http://schemas.microsoft.com/office/powerpoint/2010/main" val="107952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https://realpython.com/python-scope-legb-rule/#:~:text=The%20LEGB%20rule%20is%20a,the%20first%20occurrence%20of%20it.</a:t>
            </a:r>
          </a:p>
          <a:p>
            <a:r>
              <a:rPr lang="en-IN" dirty="0"/>
              <a:t>https://www.knowledgehut.com/blog/data-science/python-scopes</a:t>
            </a:r>
          </a:p>
        </p:txBody>
      </p:sp>
      <p:sp>
        <p:nvSpPr>
          <p:cNvPr id="4" name="Slide Number Placeholder 3"/>
          <p:cNvSpPr>
            <a:spLocks noGrp="1"/>
          </p:cNvSpPr>
          <p:nvPr>
            <p:ph type="sldNum" sz="quarter" idx="5"/>
          </p:nvPr>
        </p:nvSpPr>
        <p:spPr/>
        <p:txBody>
          <a:bodyPr/>
          <a:lstStyle/>
          <a:p>
            <a:fld id="{8D356F70-9C4F-457B-B113-B59609D0875D}" type="slidenum">
              <a:rPr lang="en-IN" smtClean="0"/>
              <a:t>10</a:t>
            </a:fld>
            <a:endParaRPr lang="en-IN"/>
          </a:p>
        </p:txBody>
      </p:sp>
    </p:spTree>
    <p:extLst>
      <p:ext uri="{BB962C8B-B14F-4D97-AF65-F5344CB8AC3E}">
        <p14:creationId xmlns:p14="http://schemas.microsoft.com/office/powerpoint/2010/main" val="365930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https://www.youtube.com/watch?v=tvWRhMkUcoU</a:t>
            </a:r>
          </a:p>
          <a:p>
            <a:endParaRPr lang="en-IN" dirty="0"/>
          </a:p>
          <a:p>
            <a:r>
              <a:rPr lang="en-IN" dirty="0"/>
              <a:t>https://www.google.com/</a:t>
            </a:r>
            <a:r>
              <a:rPr lang="en-IN" dirty="0" err="1"/>
              <a:t>imgres?imgurl</a:t>
            </a:r>
            <a:r>
              <a:rPr lang="en-IN" dirty="0"/>
              <a:t>=https%3A%2F%2Fwww.pythontutorial.net%2Fwp-content%2Fuploads%2F2020%2F11%2FPython-Closure-Example.png&amp;imgrefurl=https%3A%2F%2Fwww.pythontutorial.net%2Fadvanced-python%2Fpython-closures%2F&amp;tbnid=</a:t>
            </a:r>
            <a:r>
              <a:rPr lang="en-IN" dirty="0" err="1"/>
              <a:t>rH-ew_StZIqjmM&amp;vet</a:t>
            </a:r>
            <a:r>
              <a:rPr lang="en-IN" dirty="0"/>
              <a:t>=12ahUKEwjF_MC4-6X4AhUHyKACHb3jAhQQMygAegUIARC1AQ..i&amp;docid=u5mLnCASP2oufM&amp;w=391&amp;h=158&amp;q=closure%20in%20python&amp;ved=2ahUKEwjF_MC4-6X4AhUHyKACHb3jAhQQMygAegUIARC1AQ</a:t>
            </a:r>
          </a:p>
        </p:txBody>
      </p:sp>
      <p:sp>
        <p:nvSpPr>
          <p:cNvPr id="4" name="Slide Number Placeholder 3"/>
          <p:cNvSpPr>
            <a:spLocks noGrp="1"/>
          </p:cNvSpPr>
          <p:nvPr>
            <p:ph type="sldNum" sz="quarter" idx="5"/>
          </p:nvPr>
        </p:nvSpPr>
        <p:spPr/>
        <p:txBody>
          <a:bodyPr/>
          <a:lstStyle/>
          <a:p>
            <a:fld id="{8D356F70-9C4F-457B-B113-B59609D0875D}" type="slidenum">
              <a:rPr lang="en-IN" smtClean="0"/>
              <a:t>11</a:t>
            </a:fld>
            <a:endParaRPr lang="en-IN"/>
          </a:p>
        </p:txBody>
      </p:sp>
    </p:spTree>
    <p:extLst>
      <p:ext uri="{BB962C8B-B14F-4D97-AF65-F5344CB8AC3E}">
        <p14:creationId xmlns:p14="http://schemas.microsoft.com/office/powerpoint/2010/main" val="337809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E3052-1239-B557-C19B-05B18FED3E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BD0529-2DA6-D135-7BCE-45681EE03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DD20A1D-D451-3AA9-C0DB-1E0E79F5C194}"/>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5" name="Footer Placeholder 4">
            <a:extLst>
              <a:ext uri="{FF2B5EF4-FFF2-40B4-BE49-F238E27FC236}">
                <a16:creationId xmlns:a16="http://schemas.microsoft.com/office/drawing/2014/main" id="{31E426C2-34DE-7DE8-2AF3-D7A43A93A1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B40D1E-020D-8627-B44C-4D971CC79849}"/>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3555059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5B20C-0A11-2B8A-3662-F3F16BD42A8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BF5A99-B81E-28F3-DBC9-44AC0E78EE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DE8FDF-6316-D2C0-3B4B-19AD62F9CDB2}"/>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5" name="Footer Placeholder 4">
            <a:extLst>
              <a:ext uri="{FF2B5EF4-FFF2-40B4-BE49-F238E27FC236}">
                <a16:creationId xmlns:a16="http://schemas.microsoft.com/office/drawing/2014/main" id="{8AE8D957-1949-E174-E6D1-815EC0EB63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B2C041-932B-E967-DA7D-6DF31D36AE4C}"/>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3253203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FABAB-16D1-47ED-BAB1-93FDB3B0DF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A88D19-87F2-BE43-3C76-CF088E980F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D4F183-5044-8F38-E6D7-7B47E0DF6F78}"/>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5" name="Footer Placeholder 4">
            <a:extLst>
              <a:ext uri="{FF2B5EF4-FFF2-40B4-BE49-F238E27FC236}">
                <a16:creationId xmlns:a16="http://schemas.microsoft.com/office/drawing/2014/main" id="{087F239C-4F3C-B5D1-2D61-99C7C8619A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C505EE-0B9A-3D80-80B8-92644ED6DC60}"/>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242026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3AAA7-193C-065B-2DE7-DE860B2F6E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24F584-99B4-7FE8-E9C7-B6A8D7E21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B90980-E8C6-7A99-0F43-1E9C3B628543}"/>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5" name="Footer Placeholder 4">
            <a:extLst>
              <a:ext uri="{FF2B5EF4-FFF2-40B4-BE49-F238E27FC236}">
                <a16:creationId xmlns:a16="http://schemas.microsoft.com/office/drawing/2014/main" id="{BB093774-D198-1A72-17A1-360D06418D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481F97-EE35-B427-A937-423A8FFD5358}"/>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1059539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CD16-D7B7-ECAB-EC91-40AF32C845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9916AF-0895-4459-4282-409685E1FF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80730F-F483-02CD-6C2C-505C61F42943}"/>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5" name="Footer Placeholder 4">
            <a:extLst>
              <a:ext uri="{FF2B5EF4-FFF2-40B4-BE49-F238E27FC236}">
                <a16:creationId xmlns:a16="http://schemas.microsoft.com/office/drawing/2014/main" id="{3AE80D62-A46D-DABC-8DF4-0AFAA530EF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747C4F-5793-30A2-C9E4-52090FD8E681}"/>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1761329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EE4A2-BA7D-FF0D-424F-345F08A5AA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C9B9BF-78B8-8B91-C737-00C93CB3ED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F8CD1E5-265A-DABA-AB32-56BD92E1CA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500D99-EBE2-BBDF-FCE1-D4C31F2B842A}"/>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6" name="Footer Placeholder 5">
            <a:extLst>
              <a:ext uri="{FF2B5EF4-FFF2-40B4-BE49-F238E27FC236}">
                <a16:creationId xmlns:a16="http://schemas.microsoft.com/office/drawing/2014/main" id="{0D30B74E-D0F5-74D2-2BB1-7CC22008C8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8F5F59-0A01-6AFC-B512-171E61F15394}"/>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4217054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F452C-2ECA-C69B-C7F3-5B14EC87D36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41D862-05D5-884E-608A-94B2ED281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BABBA-9761-ED04-D422-0258AB598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E18336D-FEAA-C34B-B1F3-9E69CC2CB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1F185D-475C-D26D-28B1-4EE1AAFF0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3E51521-B904-6180-54A7-C1BA8654BCE0}"/>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8" name="Footer Placeholder 7">
            <a:extLst>
              <a:ext uri="{FF2B5EF4-FFF2-40B4-BE49-F238E27FC236}">
                <a16:creationId xmlns:a16="http://schemas.microsoft.com/office/drawing/2014/main" id="{0D81C9DF-99C1-D53D-0151-EFFDEDD53A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ABA620-1D10-D330-E61D-E5861D42072A}"/>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3571331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4589-C81C-392D-5A73-DB0D378820C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246BD60-F1B5-FD42-B315-88A192CE1140}"/>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4" name="Footer Placeholder 3">
            <a:extLst>
              <a:ext uri="{FF2B5EF4-FFF2-40B4-BE49-F238E27FC236}">
                <a16:creationId xmlns:a16="http://schemas.microsoft.com/office/drawing/2014/main" id="{6AA4DED4-6515-F401-B72D-308AE34B7C2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9D1FCF7-6CD8-7FE1-317F-620B25B805CD}"/>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180638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328628-AD70-3641-7517-FB083EF83F1F}"/>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3" name="Footer Placeholder 2">
            <a:extLst>
              <a:ext uri="{FF2B5EF4-FFF2-40B4-BE49-F238E27FC236}">
                <a16:creationId xmlns:a16="http://schemas.microsoft.com/office/drawing/2014/main" id="{5738E070-532E-A2F1-11DF-3C0A9C62B76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9E1062B-9E22-D953-A2D4-349BB408D93A}"/>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3508550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1B23-7B07-A769-560F-87D8CEE8C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6968E3D-AB2C-9AE8-7729-BCCF3B33A3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4F58D81-ED7A-3D30-EC97-EF8AE2620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71C22-F788-EBE2-79C2-9C5C9F325358}"/>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6" name="Footer Placeholder 5">
            <a:extLst>
              <a:ext uri="{FF2B5EF4-FFF2-40B4-BE49-F238E27FC236}">
                <a16:creationId xmlns:a16="http://schemas.microsoft.com/office/drawing/2014/main" id="{89AD65AE-376E-AE2B-FE28-3AFF1239D2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3443DB-1EA5-59E5-83E1-CA9CA950F198}"/>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2581715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26155-2CA8-A26B-B7CB-120023941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675D736-479E-5EA9-1438-839C0EDB2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57F0A2-8CD0-F42A-A8D5-DFADAB659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35BD74-F167-66DE-DB24-45D4B06B6207}"/>
              </a:ext>
            </a:extLst>
          </p:cNvPr>
          <p:cNvSpPr>
            <a:spLocks noGrp="1"/>
          </p:cNvSpPr>
          <p:nvPr>
            <p:ph type="dt" sz="half" idx="10"/>
          </p:nvPr>
        </p:nvSpPr>
        <p:spPr/>
        <p:txBody>
          <a:bodyPr/>
          <a:lstStyle/>
          <a:p>
            <a:fld id="{F578654A-DA4B-48BB-809B-D4CDA05B8518}" type="datetimeFigureOut">
              <a:rPr lang="en-IN" smtClean="0"/>
              <a:t>19-07-2022</a:t>
            </a:fld>
            <a:endParaRPr lang="en-IN"/>
          </a:p>
        </p:txBody>
      </p:sp>
      <p:sp>
        <p:nvSpPr>
          <p:cNvPr id="6" name="Footer Placeholder 5">
            <a:extLst>
              <a:ext uri="{FF2B5EF4-FFF2-40B4-BE49-F238E27FC236}">
                <a16:creationId xmlns:a16="http://schemas.microsoft.com/office/drawing/2014/main" id="{DE58A200-C6C0-65D2-A50F-A9DB22B0D5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2FDB4C-A6C6-C3BE-CD01-7A6206839FE9}"/>
              </a:ext>
            </a:extLst>
          </p:cNvPr>
          <p:cNvSpPr>
            <a:spLocks noGrp="1"/>
          </p:cNvSpPr>
          <p:nvPr>
            <p:ph type="sldNum" sz="quarter" idx="12"/>
          </p:nvPr>
        </p:nvSpPr>
        <p:spPr/>
        <p:txBody>
          <a:bodyPr/>
          <a:lstStyle/>
          <a:p>
            <a:fld id="{D21DF366-2487-43BF-8604-0C003413FDD6}" type="slidenum">
              <a:rPr lang="en-IN" smtClean="0"/>
              <a:t>‹#›</a:t>
            </a:fld>
            <a:endParaRPr lang="en-IN"/>
          </a:p>
        </p:txBody>
      </p:sp>
    </p:spTree>
    <p:extLst>
      <p:ext uri="{BB962C8B-B14F-4D97-AF65-F5344CB8AC3E}">
        <p14:creationId xmlns:p14="http://schemas.microsoft.com/office/powerpoint/2010/main" val="1206079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8A3C9D-3040-D161-CEC0-B054152919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ED3EBE-B206-F2D6-496E-8DF7CF61B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AD742F-8EBA-FA24-2724-22F5BC9D71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78654A-DA4B-48BB-809B-D4CDA05B8518}" type="datetimeFigureOut">
              <a:rPr lang="en-IN" smtClean="0"/>
              <a:t>19-07-2022</a:t>
            </a:fld>
            <a:endParaRPr lang="en-IN"/>
          </a:p>
        </p:txBody>
      </p:sp>
      <p:sp>
        <p:nvSpPr>
          <p:cNvPr id="5" name="Footer Placeholder 4">
            <a:extLst>
              <a:ext uri="{FF2B5EF4-FFF2-40B4-BE49-F238E27FC236}">
                <a16:creationId xmlns:a16="http://schemas.microsoft.com/office/drawing/2014/main" id="{16162074-FB60-4D2E-686D-C4271E5CA2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722BE0-79AA-3D82-7F99-10A92C12AD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DF366-2487-43BF-8604-0C003413FDD6}" type="slidenum">
              <a:rPr lang="en-IN" smtClean="0"/>
              <a:t>‹#›</a:t>
            </a:fld>
            <a:endParaRPr lang="en-IN"/>
          </a:p>
        </p:txBody>
      </p:sp>
    </p:spTree>
    <p:extLst>
      <p:ext uri="{BB962C8B-B14F-4D97-AF65-F5344CB8AC3E}">
        <p14:creationId xmlns:p14="http://schemas.microsoft.com/office/powerpoint/2010/main" val="1006067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FAF1-563F-10C1-80FA-20CC23AC7331}"/>
              </a:ext>
            </a:extLst>
          </p:cNvPr>
          <p:cNvSpPr>
            <a:spLocks noGrp="1"/>
          </p:cNvSpPr>
          <p:nvPr>
            <p:ph type="ctrTitle"/>
          </p:nvPr>
        </p:nvSpPr>
        <p:spPr/>
        <p:txBody>
          <a:bodyPr/>
          <a:lstStyle/>
          <a:p>
            <a:r>
              <a:rPr lang="en-US" dirty="0"/>
              <a:t>Decorators</a:t>
            </a:r>
            <a:endParaRPr lang="en-IN" dirty="0"/>
          </a:p>
        </p:txBody>
      </p:sp>
      <p:sp>
        <p:nvSpPr>
          <p:cNvPr id="3" name="Subtitle 2">
            <a:extLst>
              <a:ext uri="{FF2B5EF4-FFF2-40B4-BE49-F238E27FC236}">
                <a16:creationId xmlns:a16="http://schemas.microsoft.com/office/drawing/2014/main" id="{85ACB555-C726-729D-DBCA-5B7BE65FCE6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784838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056F-499E-CCA7-3C12-83A3AE8ACFD9}"/>
              </a:ext>
            </a:extLst>
          </p:cNvPr>
          <p:cNvSpPr>
            <a:spLocks noGrp="1"/>
          </p:cNvSpPr>
          <p:nvPr>
            <p:ph type="title"/>
          </p:nvPr>
        </p:nvSpPr>
        <p:spPr/>
        <p:txBody>
          <a:bodyPr/>
          <a:lstStyle/>
          <a:p>
            <a:r>
              <a:rPr lang="en-US" sz="4400" dirty="0"/>
              <a:t>LEGB Rule</a:t>
            </a:r>
            <a:endParaRPr lang="en-IN" dirty="0"/>
          </a:p>
        </p:txBody>
      </p:sp>
      <p:sp>
        <p:nvSpPr>
          <p:cNvPr id="3" name="Content Placeholder 2">
            <a:extLst>
              <a:ext uri="{FF2B5EF4-FFF2-40B4-BE49-F238E27FC236}">
                <a16:creationId xmlns:a16="http://schemas.microsoft.com/office/drawing/2014/main" id="{C03673C3-B2C6-CAD0-8BEC-2C8A3DB5596E}"/>
              </a:ext>
            </a:extLst>
          </p:cNvPr>
          <p:cNvSpPr>
            <a:spLocks noGrp="1"/>
          </p:cNvSpPr>
          <p:nvPr>
            <p:ph idx="1"/>
          </p:nvPr>
        </p:nvSpPr>
        <p:spPr>
          <a:xfrm>
            <a:off x="838200" y="1825625"/>
            <a:ext cx="7774858" cy="4351338"/>
          </a:xfrm>
        </p:spPr>
        <p:txBody>
          <a:bodyPr>
            <a:noAutofit/>
          </a:bodyPr>
          <a:lstStyle/>
          <a:p>
            <a:r>
              <a:rPr lang="en-IN" sz="1800" b="1" i="0" dirty="0">
                <a:solidFill>
                  <a:srgbClr val="222222"/>
                </a:solidFill>
                <a:effectLst/>
                <a:latin typeface="+mj-lt"/>
              </a:rPr>
              <a:t>Global (or module) scope</a:t>
            </a:r>
            <a:r>
              <a:rPr lang="en-IN" sz="1800" b="0" i="0" dirty="0">
                <a:solidFill>
                  <a:srgbClr val="222222"/>
                </a:solidFill>
                <a:effectLst/>
                <a:latin typeface="+mj-lt"/>
              </a:rPr>
              <a:t> is the top-most scope in a Python program, script, or module. This Python scope contains all of the names that you define at the top level of a program or a module. Names in this Python scope are visible from everywhere in your code.</a:t>
            </a:r>
          </a:p>
          <a:p>
            <a:pPr algn="l"/>
            <a:r>
              <a:rPr lang="en-IN" sz="1800" dirty="0">
                <a:latin typeface="+mj-lt"/>
              </a:rPr>
              <a:t>Built-in scope is a special Python scope that’s created or loaded whenever you run a script or open an interactive session. This scope contains names such as keywords, functions, exceptions, and other attributes that are built into Python. Or </a:t>
            </a:r>
            <a:r>
              <a:rPr lang="en-IN" sz="1800" b="0" i="0" dirty="0">
                <a:solidFill>
                  <a:srgbClr val="202124"/>
                </a:solidFill>
                <a:effectLst/>
                <a:latin typeface="+mj-lt"/>
              </a:rPr>
              <a:t>When the variable or object is not found in local, global, or enclosing scope, then Python starts looking for it in the built-in scope.  </a:t>
            </a:r>
            <a:r>
              <a:rPr lang="en-IN" sz="1800" b="0" i="0" dirty="0">
                <a:solidFill>
                  <a:srgbClr val="231F20"/>
                </a:solidFill>
                <a:effectLst/>
                <a:latin typeface="+mj-lt"/>
              </a:rPr>
              <a:t> Built-in scopes are one of the widest scopes that cover all the reserved keywords. These are easy to call anywhere in the program prior to using them, without the need to define them.</a:t>
            </a:r>
          </a:p>
          <a:p>
            <a:r>
              <a:rPr lang="en-IN" sz="1800" dirty="0">
                <a:latin typeface="+mj-lt"/>
              </a:rPr>
              <a:t>Whenever you try to access a name that isn’t defined in any Python scope, you’ll get a </a:t>
            </a:r>
            <a:r>
              <a:rPr lang="en-IN" sz="1800" dirty="0" err="1">
                <a:latin typeface="+mj-lt"/>
              </a:rPr>
              <a:t>NameError</a:t>
            </a:r>
            <a:r>
              <a:rPr lang="en-IN" sz="1800" dirty="0">
                <a:latin typeface="+mj-lt"/>
              </a:rPr>
              <a:t>. The error message will include the name that couldn’t be found.</a:t>
            </a:r>
          </a:p>
          <a:p>
            <a:pPr marL="0" indent="0">
              <a:buNone/>
            </a:pPr>
            <a:br>
              <a:rPr lang="en-IN" sz="1800" dirty="0">
                <a:effectLst/>
                <a:latin typeface="+mj-lt"/>
              </a:rPr>
            </a:br>
            <a:endParaRPr lang="en-IN" sz="1800" dirty="0">
              <a:latin typeface="+mj-lt"/>
            </a:endParaRPr>
          </a:p>
          <a:p>
            <a:endParaRPr lang="en-IN" sz="1800" dirty="0">
              <a:latin typeface="+mj-lt"/>
            </a:endParaRPr>
          </a:p>
        </p:txBody>
      </p:sp>
      <p:pic>
        <p:nvPicPr>
          <p:cNvPr id="2052" name="Picture 4" descr="Python Namespace and Variable Scope Resolution (LEGB) - AskPython">
            <a:extLst>
              <a:ext uri="{FF2B5EF4-FFF2-40B4-BE49-F238E27FC236}">
                <a16:creationId xmlns:a16="http://schemas.microsoft.com/office/drawing/2014/main" id="{BF1A0F81-10F6-6E36-76C2-22F64975F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765" y="1690688"/>
            <a:ext cx="3285919" cy="4238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116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2CFA-0D83-12A1-69AE-DD105B119182}"/>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FD076F77-D760-0648-F641-23D2C3361646}"/>
              </a:ext>
            </a:extLst>
          </p:cNvPr>
          <p:cNvSpPr>
            <a:spLocks noGrp="1"/>
          </p:cNvSpPr>
          <p:nvPr>
            <p:ph idx="1"/>
          </p:nvPr>
        </p:nvSpPr>
        <p:spPr>
          <a:xfrm>
            <a:off x="717177" y="1449107"/>
            <a:ext cx="10515600" cy="4351338"/>
          </a:xfrm>
        </p:spPr>
        <p:txBody>
          <a:bodyPr>
            <a:normAutofit/>
          </a:bodyPr>
          <a:lstStyle/>
          <a:p>
            <a:r>
              <a:rPr lang="en-IN" sz="1800" dirty="0">
                <a:latin typeface="+mj-lt"/>
              </a:rPr>
              <a:t>Functions are first class object in python. We can assign a function to a variable.</a:t>
            </a:r>
          </a:p>
          <a:p>
            <a:r>
              <a:rPr lang="en-IN" sz="1800" b="0" i="0" dirty="0">
                <a:effectLst/>
                <a:latin typeface="+mj-lt"/>
              </a:rPr>
              <a:t>If we don’t use “ ()”  then it will not call function instead it will provide reference i.e. memory address of function object. This address  value is equal to hex(id(f))</a:t>
            </a:r>
          </a:p>
        </p:txBody>
      </p:sp>
      <p:pic>
        <p:nvPicPr>
          <p:cNvPr id="13" name="Picture 12">
            <a:extLst>
              <a:ext uri="{FF2B5EF4-FFF2-40B4-BE49-F238E27FC236}">
                <a16:creationId xmlns:a16="http://schemas.microsoft.com/office/drawing/2014/main" id="{78EECF7F-A8B8-2030-BDF0-96942B3CEF5E}"/>
              </a:ext>
            </a:extLst>
          </p:cNvPr>
          <p:cNvPicPr>
            <a:picLocks noChangeAspect="1"/>
          </p:cNvPicPr>
          <p:nvPr/>
        </p:nvPicPr>
        <p:blipFill rotWithShape="1">
          <a:blip r:embed="rId3"/>
          <a:srcRect l="880" t="32541" r="46509" b="18879"/>
          <a:stretch/>
        </p:blipFill>
        <p:spPr>
          <a:xfrm>
            <a:off x="4155140" y="2887942"/>
            <a:ext cx="4264417" cy="2213915"/>
          </a:xfrm>
          <a:prstGeom prst="rect">
            <a:avLst/>
          </a:prstGeom>
        </p:spPr>
      </p:pic>
    </p:spTree>
    <p:extLst>
      <p:ext uri="{BB962C8B-B14F-4D97-AF65-F5344CB8AC3E}">
        <p14:creationId xmlns:p14="http://schemas.microsoft.com/office/powerpoint/2010/main" val="40049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2CFA-0D83-12A1-69AE-DD105B119182}"/>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FD076F77-D760-0648-F641-23D2C3361646}"/>
              </a:ext>
            </a:extLst>
          </p:cNvPr>
          <p:cNvSpPr>
            <a:spLocks noGrp="1"/>
          </p:cNvSpPr>
          <p:nvPr>
            <p:ph idx="1"/>
          </p:nvPr>
        </p:nvSpPr>
        <p:spPr>
          <a:xfrm>
            <a:off x="717177" y="1449107"/>
            <a:ext cx="10515600" cy="5202416"/>
          </a:xfrm>
        </p:spPr>
        <p:txBody>
          <a:bodyPr>
            <a:normAutofit/>
          </a:bodyPr>
          <a:lstStyle/>
          <a:p>
            <a:endParaRPr lang="en-US"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endParaRPr lang="en-IN" sz="1400" dirty="0"/>
          </a:p>
          <a:p>
            <a:r>
              <a:rPr lang="en-IN" sz="1800" dirty="0">
                <a:latin typeface="+mj-lt"/>
              </a:rPr>
              <a:t>The </a:t>
            </a:r>
            <a:r>
              <a:rPr lang="en-IN" sz="1800" dirty="0" err="1">
                <a:latin typeface="+mj-lt"/>
              </a:rPr>
              <a:t>print_msg</a:t>
            </a:r>
            <a:r>
              <a:rPr lang="en-IN" sz="1800" dirty="0">
                <a:latin typeface="+mj-lt"/>
              </a:rPr>
              <a:t>() function was called with the string "Hello" and the returned function was bound to the name another. On calling another(), the message was still remembered although we had already finished executing the </a:t>
            </a:r>
            <a:r>
              <a:rPr lang="en-IN" sz="1800" dirty="0" err="1">
                <a:latin typeface="+mj-lt"/>
              </a:rPr>
              <a:t>print_msg</a:t>
            </a:r>
            <a:r>
              <a:rPr lang="en-IN" sz="1800" dirty="0">
                <a:latin typeface="+mj-lt"/>
              </a:rPr>
              <a:t>() function. Even if we delete </a:t>
            </a:r>
            <a:r>
              <a:rPr lang="en-IN" sz="1800" dirty="0" err="1">
                <a:latin typeface="+mj-lt"/>
              </a:rPr>
              <a:t>print_msg</a:t>
            </a:r>
            <a:r>
              <a:rPr lang="en-IN" sz="1800" dirty="0">
                <a:latin typeface="+mj-lt"/>
              </a:rPr>
              <a:t>() still we will have value (hidden) from enclosing scope</a:t>
            </a:r>
          </a:p>
          <a:p>
            <a:r>
              <a:rPr lang="en-IN" sz="1800" dirty="0">
                <a:latin typeface="+mj-lt"/>
              </a:rPr>
              <a:t>This technique by which some data ("Hello in this case) gets attached to the code is called closure in Python OR Function object that remembers value in the enclosing scope even if they are not memory are called closure.</a:t>
            </a:r>
          </a:p>
          <a:p>
            <a:r>
              <a:rPr lang="en-IN" sz="1800" dirty="0">
                <a:latin typeface="+mj-lt"/>
              </a:rPr>
              <a:t>This value in the enclosing scope is remembered even when the variable goes out of scope or the function itself is removed from the current namespace.</a:t>
            </a:r>
          </a:p>
          <a:p>
            <a:endParaRPr lang="en-IN" sz="1400" dirty="0"/>
          </a:p>
        </p:txBody>
      </p:sp>
      <p:pic>
        <p:nvPicPr>
          <p:cNvPr id="5" name="Picture 4">
            <a:extLst>
              <a:ext uri="{FF2B5EF4-FFF2-40B4-BE49-F238E27FC236}">
                <a16:creationId xmlns:a16="http://schemas.microsoft.com/office/drawing/2014/main" id="{55DD7EF6-0A72-0D9B-C7C9-1FAE1F28E834}"/>
              </a:ext>
            </a:extLst>
          </p:cNvPr>
          <p:cNvPicPr>
            <a:picLocks noChangeAspect="1"/>
          </p:cNvPicPr>
          <p:nvPr/>
        </p:nvPicPr>
        <p:blipFill rotWithShape="1">
          <a:blip r:embed="rId3"/>
          <a:srcRect l="37279" t="28617" r="34706" b="37837"/>
          <a:stretch/>
        </p:blipFill>
        <p:spPr>
          <a:xfrm>
            <a:off x="717177" y="1449107"/>
            <a:ext cx="3415553" cy="2740768"/>
          </a:xfrm>
          <a:prstGeom prst="rect">
            <a:avLst/>
          </a:prstGeom>
        </p:spPr>
      </p:pic>
      <p:sp>
        <p:nvSpPr>
          <p:cNvPr id="6" name="Arrow: Right 5">
            <a:extLst>
              <a:ext uri="{FF2B5EF4-FFF2-40B4-BE49-F238E27FC236}">
                <a16:creationId xmlns:a16="http://schemas.microsoft.com/office/drawing/2014/main" id="{4CA40364-7C55-EC69-4B8E-F7BCBD0269EF}"/>
              </a:ext>
            </a:extLst>
          </p:cNvPr>
          <p:cNvSpPr/>
          <p:nvPr/>
        </p:nvSpPr>
        <p:spPr>
          <a:xfrm>
            <a:off x="4132730" y="2124635"/>
            <a:ext cx="3737722" cy="1325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what would happen if the last line of the function </a:t>
            </a:r>
            <a:r>
              <a:rPr lang="en-IN" sz="1200" dirty="0" err="1"/>
              <a:t>print_msg</a:t>
            </a:r>
            <a:r>
              <a:rPr lang="en-IN" sz="1200" dirty="0"/>
              <a:t>() returned the printer() function instead of calling it? i.e. we are returning reference  “printer”</a:t>
            </a:r>
          </a:p>
        </p:txBody>
      </p:sp>
      <p:pic>
        <p:nvPicPr>
          <p:cNvPr id="9" name="Picture 8">
            <a:extLst>
              <a:ext uri="{FF2B5EF4-FFF2-40B4-BE49-F238E27FC236}">
                <a16:creationId xmlns:a16="http://schemas.microsoft.com/office/drawing/2014/main" id="{CB72D771-5026-AFE9-358F-5D40C0836FB5}"/>
              </a:ext>
            </a:extLst>
          </p:cNvPr>
          <p:cNvPicPr>
            <a:picLocks noChangeAspect="1"/>
          </p:cNvPicPr>
          <p:nvPr/>
        </p:nvPicPr>
        <p:blipFill rotWithShape="1">
          <a:blip r:embed="rId4"/>
          <a:srcRect l="36429" t="27244" r="30956" b="7720"/>
          <a:stretch/>
        </p:blipFill>
        <p:spPr>
          <a:xfrm>
            <a:off x="7870452" y="1359465"/>
            <a:ext cx="3604371" cy="2830410"/>
          </a:xfrm>
          <a:prstGeom prst="rect">
            <a:avLst/>
          </a:prstGeom>
        </p:spPr>
      </p:pic>
    </p:spTree>
    <p:extLst>
      <p:ext uri="{BB962C8B-B14F-4D97-AF65-F5344CB8AC3E}">
        <p14:creationId xmlns:p14="http://schemas.microsoft.com/office/powerpoint/2010/main" val="3068798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2CFA-0D83-12A1-69AE-DD105B119182}"/>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FD076F77-D760-0648-F641-23D2C3361646}"/>
              </a:ext>
            </a:extLst>
          </p:cNvPr>
          <p:cNvSpPr>
            <a:spLocks noGrp="1"/>
          </p:cNvSpPr>
          <p:nvPr>
            <p:ph idx="1"/>
          </p:nvPr>
        </p:nvSpPr>
        <p:spPr>
          <a:xfrm>
            <a:off x="313765" y="4067177"/>
            <a:ext cx="6167717" cy="2672836"/>
          </a:xfrm>
        </p:spPr>
        <p:txBody>
          <a:bodyPr>
            <a:normAutofit/>
          </a:bodyPr>
          <a:lstStyle/>
          <a:p>
            <a:r>
              <a:rPr lang="en-IN" sz="1400" b="0" i="0" dirty="0">
                <a:effectLst/>
                <a:latin typeface="+mj-lt"/>
              </a:rPr>
              <a:t>Closures can avoid the use of global values and provides some form of data hiding. It can also provide an object oriented solution to the problem.</a:t>
            </a:r>
          </a:p>
          <a:p>
            <a:r>
              <a:rPr lang="en-IN" sz="1400" b="0" i="0" dirty="0">
                <a:solidFill>
                  <a:srgbClr val="273239"/>
                </a:solidFill>
                <a:effectLst/>
                <a:latin typeface="+mj-lt"/>
              </a:rPr>
              <a:t> As closures are used as </a:t>
            </a:r>
            <a:r>
              <a:rPr lang="en-IN" sz="1400" b="0" i="0" dirty="0" err="1">
                <a:solidFill>
                  <a:srgbClr val="273239"/>
                </a:solidFill>
                <a:effectLst/>
                <a:latin typeface="+mj-lt"/>
              </a:rPr>
              <a:t>callback</a:t>
            </a:r>
            <a:r>
              <a:rPr lang="en-IN" sz="1400" b="0" i="0" dirty="0">
                <a:solidFill>
                  <a:srgbClr val="273239"/>
                </a:solidFill>
                <a:effectLst/>
                <a:latin typeface="+mj-lt"/>
              </a:rPr>
              <a:t> functions, they provide some sort of data hiding. This helps us to reduce the use of global variables.</a:t>
            </a:r>
          </a:p>
          <a:p>
            <a:r>
              <a:rPr lang="en-IN" sz="1400" b="0" i="0" dirty="0">
                <a:solidFill>
                  <a:srgbClr val="273239"/>
                </a:solidFill>
                <a:effectLst/>
                <a:latin typeface="+mj-lt"/>
              </a:rPr>
              <a:t>When we have few functions in our code, closures prove to be an efficient way. But if we need to have many functions, then go for class (OOP).</a:t>
            </a:r>
            <a:endParaRPr lang="en-IN" sz="1400" dirty="0">
              <a:latin typeface="+mj-lt"/>
            </a:endParaRPr>
          </a:p>
          <a:p>
            <a:r>
              <a:rPr lang="en-IN" sz="1400" dirty="0">
                <a:latin typeface="+mj-lt"/>
              </a:rPr>
              <a:t> times3 and times5 are closure functions.</a:t>
            </a:r>
          </a:p>
          <a:p>
            <a:r>
              <a:rPr lang="en-IN" sz="1400" dirty="0">
                <a:latin typeface="+mj-lt"/>
              </a:rPr>
              <a:t>Python Decorators make an extensive use of closures as well.</a:t>
            </a:r>
          </a:p>
        </p:txBody>
      </p:sp>
      <p:pic>
        <p:nvPicPr>
          <p:cNvPr id="4098" name="Picture 2" descr="A Practical Guide to Python Closures By Examples">
            <a:extLst>
              <a:ext uri="{FF2B5EF4-FFF2-40B4-BE49-F238E27FC236}">
                <a16:creationId xmlns:a16="http://schemas.microsoft.com/office/drawing/2014/main" id="{697A6552-D823-AEFD-37DE-0239DB6C0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502" y="1690688"/>
            <a:ext cx="4257674" cy="34191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6B1735-926F-DEBE-0CFF-E0172A131F47}"/>
              </a:ext>
            </a:extLst>
          </p:cNvPr>
          <p:cNvPicPr>
            <a:picLocks noChangeAspect="1"/>
          </p:cNvPicPr>
          <p:nvPr/>
        </p:nvPicPr>
        <p:blipFill rotWithShape="1">
          <a:blip r:embed="rId4"/>
          <a:srcRect l="7499" t="28293" r="45296" b="27566"/>
          <a:stretch/>
        </p:blipFill>
        <p:spPr>
          <a:xfrm>
            <a:off x="569507" y="1476236"/>
            <a:ext cx="4838452" cy="2543736"/>
          </a:xfrm>
          <a:prstGeom prst="rect">
            <a:avLst/>
          </a:prstGeom>
        </p:spPr>
      </p:pic>
    </p:spTree>
    <p:extLst>
      <p:ext uri="{BB962C8B-B14F-4D97-AF65-F5344CB8AC3E}">
        <p14:creationId xmlns:p14="http://schemas.microsoft.com/office/powerpoint/2010/main" val="3426794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2CFA-0D83-12A1-69AE-DD105B119182}"/>
              </a:ext>
            </a:extLst>
          </p:cNvPr>
          <p:cNvSpPr>
            <a:spLocks noGrp="1"/>
          </p:cNvSpPr>
          <p:nvPr>
            <p:ph type="title"/>
          </p:nvPr>
        </p:nvSpPr>
        <p:spPr/>
        <p:txBody>
          <a:bodyPr/>
          <a:lstStyle/>
          <a:p>
            <a:r>
              <a:rPr lang="en-US" dirty="0"/>
              <a:t>Closure</a:t>
            </a:r>
            <a:endParaRPr lang="en-IN" dirty="0"/>
          </a:p>
        </p:txBody>
      </p:sp>
      <p:sp>
        <p:nvSpPr>
          <p:cNvPr id="3" name="Content Placeholder 2">
            <a:extLst>
              <a:ext uri="{FF2B5EF4-FFF2-40B4-BE49-F238E27FC236}">
                <a16:creationId xmlns:a16="http://schemas.microsoft.com/office/drawing/2014/main" id="{FD076F77-D760-0648-F641-23D2C3361646}"/>
              </a:ext>
            </a:extLst>
          </p:cNvPr>
          <p:cNvSpPr>
            <a:spLocks noGrp="1"/>
          </p:cNvSpPr>
          <p:nvPr>
            <p:ph idx="1"/>
          </p:nvPr>
        </p:nvSpPr>
        <p:spPr>
          <a:xfrm>
            <a:off x="461682" y="1690688"/>
            <a:ext cx="12044083" cy="4226018"/>
          </a:xfrm>
        </p:spPr>
        <p:txBody>
          <a:bodyPr>
            <a:normAutofit/>
          </a:bodyPr>
          <a:lstStyle/>
          <a:p>
            <a:pPr algn="l"/>
            <a:r>
              <a:rPr lang="en-IN" sz="2000" b="0" i="0" dirty="0">
                <a:effectLst/>
                <a:latin typeface="euclid_circular_a"/>
              </a:rPr>
              <a:t>The criteria that must be met to create closure in Python are summarized in the following points.</a:t>
            </a:r>
          </a:p>
          <a:p>
            <a:pPr algn="l">
              <a:buFont typeface="+mj-lt"/>
              <a:buAutoNum type="arabicPeriod"/>
            </a:pPr>
            <a:r>
              <a:rPr lang="en-IN" sz="2000" b="0" i="0" dirty="0">
                <a:effectLst/>
                <a:latin typeface="euclid_circular_a"/>
              </a:rPr>
              <a:t>We must have a nested function (function inside a function).</a:t>
            </a:r>
          </a:p>
          <a:p>
            <a:pPr algn="l">
              <a:buFont typeface="+mj-lt"/>
              <a:buAutoNum type="arabicPeriod"/>
            </a:pPr>
            <a:r>
              <a:rPr lang="en-IN" sz="2000" b="0" i="0" dirty="0">
                <a:effectLst/>
                <a:latin typeface="euclid_circular_a"/>
              </a:rPr>
              <a:t>The nested function must refer to a value defined in the enclosing function.</a:t>
            </a:r>
          </a:p>
          <a:p>
            <a:pPr algn="l">
              <a:buFont typeface="+mj-lt"/>
              <a:buAutoNum type="arabicPeriod"/>
            </a:pPr>
            <a:r>
              <a:rPr lang="en-IN" sz="2000" b="0" i="0" dirty="0">
                <a:effectLst/>
                <a:latin typeface="euclid_circular_a"/>
              </a:rPr>
              <a:t>The enclosing function must return the nested function.</a:t>
            </a:r>
          </a:p>
          <a:p>
            <a:pPr algn="l">
              <a:buFont typeface="+mj-lt"/>
              <a:buAutoNum type="arabicPeriod"/>
            </a:pPr>
            <a:endParaRPr lang="en-IN" sz="2000" dirty="0">
              <a:latin typeface="euclid_circular_a"/>
            </a:endParaRPr>
          </a:p>
          <a:p>
            <a:pPr algn="l"/>
            <a:r>
              <a:rPr lang="en-IN" sz="2000" b="0" i="0" dirty="0">
                <a:effectLst/>
                <a:latin typeface="euclid_circular_a"/>
              </a:rPr>
              <a:t>Benefits of using Closure</a:t>
            </a:r>
          </a:p>
          <a:p>
            <a:pPr algn="l">
              <a:buFont typeface="+mj-lt"/>
              <a:buAutoNum type="arabicPeriod"/>
            </a:pPr>
            <a:r>
              <a:rPr lang="en-IN" sz="2000" dirty="0">
                <a:latin typeface="euclid_circular_a"/>
              </a:rPr>
              <a:t>Avoid defining values in global scope. ( we have stored values from enclosing scope )</a:t>
            </a:r>
            <a:endParaRPr lang="en-IN" sz="2000" b="0" i="0" dirty="0">
              <a:effectLst/>
              <a:latin typeface="euclid_circular_a"/>
            </a:endParaRPr>
          </a:p>
          <a:p>
            <a:pPr algn="l">
              <a:buFont typeface="+mj-lt"/>
              <a:buAutoNum type="arabicPeriod"/>
            </a:pPr>
            <a:r>
              <a:rPr lang="en-IN" sz="2000" b="0" i="0" dirty="0">
                <a:effectLst/>
                <a:latin typeface="euclid_circular_a"/>
              </a:rPr>
              <a:t>Data hiding</a:t>
            </a:r>
          </a:p>
          <a:p>
            <a:pPr algn="l">
              <a:buFont typeface="+mj-lt"/>
              <a:buAutoNum type="arabicPeriod"/>
            </a:pPr>
            <a:r>
              <a:rPr lang="en-IN" sz="2000" b="0" i="0" dirty="0">
                <a:effectLst/>
                <a:latin typeface="euclid_circular_a"/>
              </a:rPr>
              <a:t>Implementation in decorators</a:t>
            </a:r>
          </a:p>
          <a:p>
            <a:pPr marL="0" indent="0" algn="l">
              <a:buNone/>
            </a:pPr>
            <a:endParaRPr lang="en-IN" sz="2000" b="0" i="0" dirty="0">
              <a:effectLst/>
              <a:latin typeface="euclid_circular_a"/>
            </a:endParaRPr>
          </a:p>
        </p:txBody>
      </p:sp>
    </p:spTree>
    <p:extLst>
      <p:ext uri="{BB962C8B-B14F-4D97-AF65-F5344CB8AC3E}">
        <p14:creationId xmlns:p14="http://schemas.microsoft.com/office/powerpoint/2010/main" val="1577762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a:t>Decorator</a:t>
            </a:r>
            <a:endParaRPr lang="en-IN" dirty="0"/>
          </a:p>
        </p:txBody>
      </p:sp>
      <p:sp>
        <p:nvSpPr>
          <p:cNvPr id="3" name="Content Placeholder 2">
            <a:extLst>
              <a:ext uri="{FF2B5EF4-FFF2-40B4-BE49-F238E27FC236}">
                <a16:creationId xmlns:a16="http://schemas.microsoft.com/office/drawing/2014/main" id="{883A468D-A4C1-C000-08EF-74CF5E25631D}"/>
              </a:ext>
            </a:extLst>
          </p:cNvPr>
          <p:cNvSpPr>
            <a:spLocks noGrp="1"/>
          </p:cNvSpPr>
          <p:nvPr>
            <p:ph idx="1"/>
          </p:nvPr>
        </p:nvSpPr>
        <p:spPr/>
        <p:txBody>
          <a:bodyPr>
            <a:normAutofit/>
          </a:bodyPr>
          <a:lstStyle/>
          <a:p>
            <a:r>
              <a:rPr lang="en-IN" sz="1800" dirty="0"/>
              <a:t>In Python, functions are first class objects which means that functions in Python can be used or passed as arguments.</a:t>
            </a:r>
          </a:p>
          <a:p>
            <a:endParaRPr lang="en-IN" sz="1800" dirty="0"/>
          </a:p>
          <a:p>
            <a:pPr marL="0" indent="0">
              <a:buNone/>
            </a:pPr>
            <a:r>
              <a:rPr lang="en-IN" sz="1800" dirty="0"/>
              <a:t>Properties of first class functions:</a:t>
            </a:r>
          </a:p>
          <a:p>
            <a:r>
              <a:rPr lang="en-IN" sz="1800" dirty="0"/>
              <a:t>A function is an instance of the Object type.</a:t>
            </a:r>
          </a:p>
          <a:p>
            <a:pPr marL="514350" indent="-514350">
              <a:buFont typeface="+mj-lt"/>
              <a:buAutoNum type="arabicPeriod"/>
            </a:pPr>
            <a:r>
              <a:rPr lang="en-IN" sz="1800" dirty="0"/>
              <a:t>You can store the function in a variable.</a:t>
            </a:r>
          </a:p>
          <a:p>
            <a:pPr marL="514350" indent="-514350">
              <a:buFont typeface="+mj-lt"/>
              <a:buAutoNum type="arabicPeriod"/>
            </a:pPr>
            <a:r>
              <a:rPr lang="en-IN" sz="1800" dirty="0"/>
              <a:t>You can pass the function as a parameter to another function.</a:t>
            </a:r>
          </a:p>
          <a:p>
            <a:pPr marL="514350" indent="-514350">
              <a:buFont typeface="+mj-lt"/>
              <a:buAutoNum type="arabicPeriod"/>
            </a:pPr>
            <a:r>
              <a:rPr lang="en-IN" sz="1800" dirty="0"/>
              <a:t>You can return the function from a function.</a:t>
            </a:r>
          </a:p>
          <a:p>
            <a:pPr marL="514350" indent="-514350">
              <a:buFont typeface="+mj-lt"/>
              <a:buAutoNum type="arabicPeriod"/>
            </a:pPr>
            <a:r>
              <a:rPr lang="en-IN" sz="1800" dirty="0"/>
              <a:t>You can store them in data structures such as hash tables, lists</a:t>
            </a:r>
          </a:p>
          <a:p>
            <a:endParaRPr lang="en-IN" sz="1800" dirty="0"/>
          </a:p>
        </p:txBody>
      </p:sp>
    </p:spTree>
    <p:extLst>
      <p:ext uri="{BB962C8B-B14F-4D97-AF65-F5344CB8AC3E}">
        <p14:creationId xmlns:p14="http://schemas.microsoft.com/office/powerpoint/2010/main" val="4011986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a:t>Decorator</a:t>
            </a:r>
            <a:endParaRPr lang="en-IN" dirty="0"/>
          </a:p>
        </p:txBody>
      </p:sp>
      <p:sp>
        <p:nvSpPr>
          <p:cNvPr id="3" name="Content Placeholder 2">
            <a:extLst>
              <a:ext uri="{FF2B5EF4-FFF2-40B4-BE49-F238E27FC236}">
                <a16:creationId xmlns:a16="http://schemas.microsoft.com/office/drawing/2014/main" id="{883A468D-A4C1-C000-08EF-74CF5E25631D}"/>
              </a:ext>
            </a:extLst>
          </p:cNvPr>
          <p:cNvSpPr>
            <a:spLocks noGrp="1"/>
          </p:cNvSpPr>
          <p:nvPr>
            <p:ph idx="1"/>
          </p:nvPr>
        </p:nvSpPr>
        <p:spPr/>
        <p:txBody>
          <a:bodyPr>
            <a:normAutofit/>
          </a:bodyPr>
          <a:lstStyle/>
          <a:p>
            <a:r>
              <a:rPr lang="en-IN" dirty="0"/>
              <a:t>Type of decorators:</a:t>
            </a:r>
          </a:p>
          <a:p>
            <a:pPr marL="514350" indent="-514350">
              <a:buAutoNum type="arabicPeriod"/>
            </a:pPr>
            <a:r>
              <a:rPr lang="en-IN" dirty="0"/>
              <a:t>User Defined Decorators </a:t>
            </a:r>
          </a:p>
          <a:p>
            <a:pPr marL="514350" indent="-514350">
              <a:buAutoNum type="arabicPeriod"/>
            </a:pPr>
            <a:r>
              <a:rPr lang="en-IN" dirty="0"/>
              <a:t>Built In Decorators:</a:t>
            </a:r>
          </a:p>
          <a:p>
            <a:pPr marL="514350" indent="-514350">
              <a:buAutoNum type="alphaLcPeriod"/>
            </a:pPr>
            <a:r>
              <a:rPr lang="en-IN" dirty="0"/>
              <a:t>@Property decorator</a:t>
            </a:r>
          </a:p>
          <a:p>
            <a:pPr marL="514350" indent="-514350">
              <a:buAutoNum type="alphaLcPeriod"/>
            </a:pPr>
            <a:r>
              <a:rPr lang="en-IN" dirty="0"/>
              <a:t>@classmethod decorator</a:t>
            </a:r>
          </a:p>
          <a:p>
            <a:pPr marL="514350" indent="-514350">
              <a:buAutoNum type="alphaLcPeriod"/>
            </a:pPr>
            <a:r>
              <a:rPr lang="en-IN" dirty="0"/>
              <a:t>@staticmethod decorator</a:t>
            </a:r>
          </a:p>
        </p:txBody>
      </p:sp>
    </p:spTree>
    <p:extLst>
      <p:ext uri="{BB962C8B-B14F-4D97-AF65-F5344CB8AC3E}">
        <p14:creationId xmlns:p14="http://schemas.microsoft.com/office/powerpoint/2010/main" val="269140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a:t>Decorator</a:t>
            </a:r>
            <a:endParaRPr lang="en-IN" dirty="0"/>
          </a:p>
        </p:txBody>
      </p:sp>
      <p:sp>
        <p:nvSpPr>
          <p:cNvPr id="3" name="Content Placeholder 2">
            <a:extLst>
              <a:ext uri="{FF2B5EF4-FFF2-40B4-BE49-F238E27FC236}">
                <a16:creationId xmlns:a16="http://schemas.microsoft.com/office/drawing/2014/main" id="{883A468D-A4C1-C000-08EF-74CF5E25631D}"/>
              </a:ext>
            </a:extLst>
          </p:cNvPr>
          <p:cNvSpPr>
            <a:spLocks noGrp="1"/>
          </p:cNvSpPr>
          <p:nvPr>
            <p:ph idx="1"/>
          </p:nvPr>
        </p:nvSpPr>
        <p:spPr>
          <a:xfrm>
            <a:off x="838200" y="1368425"/>
            <a:ext cx="10515600" cy="4351338"/>
          </a:xfrm>
        </p:spPr>
        <p:txBody>
          <a:bodyPr>
            <a:normAutofit/>
          </a:bodyPr>
          <a:lstStyle/>
          <a:p>
            <a:endParaRPr lang="en-IN" sz="1800" dirty="0">
              <a:latin typeface="+mj-lt"/>
            </a:endParaRPr>
          </a:p>
          <a:p>
            <a:r>
              <a:rPr lang="en-IN" sz="1800" dirty="0">
                <a:latin typeface="+mj-lt"/>
              </a:rPr>
              <a:t>Decorators are a very powerful and useful tool in Python since it allows programmers to modify the behaviour of a function or class.</a:t>
            </a:r>
          </a:p>
          <a:p>
            <a:r>
              <a:rPr lang="en-IN" sz="1800" dirty="0">
                <a:latin typeface="+mj-lt"/>
              </a:rPr>
              <a:t>Decorators allow us to wrap another function in order to extend the behaviour of the wrapped function, without permanently modifying it</a:t>
            </a:r>
          </a:p>
          <a:p>
            <a:r>
              <a:rPr lang="en-IN" sz="1800" b="0" i="0" dirty="0">
                <a:solidFill>
                  <a:srgbClr val="292929"/>
                </a:solidFill>
                <a:effectLst/>
                <a:latin typeface="+mj-lt"/>
              </a:rPr>
              <a:t>A decorator is a function that takes another function as input, extends its </a:t>
            </a:r>
            <a:r>
              <a:rPr lang="en-IN" sz="1800" b="0" i="0" dirty="0" err="1">
                <a:solidFill>
                  <a:srgbClr val="292929"/>
                </a:solidFill>
                <a:effectLst/>
                <a:latin typeface="+mj-lt"/>
              </a:rPr>
              <a:t>behavior</a:t>
            </a:r>
            <a:r>
              <a:rPr lang="en-IN" sz="1800" b="0" i="0" dirty="0">
                <a:solidFill>
                  <a:srgbClr val="292929"/>
                </a:solidFill>
                <a:effectLst/>
                <a:latin typeface="+mj-lt"/>
              </a:rPr>
              <a:t>, and returns a new function as output.</a:t>
            </a:r>
            <a:endParaRPr lang="en-IN" sz="1800" dirty="0">
              <a:latin typeface="+mj-lt"/>
            </a:endParaRPr>
          </a:p>
          <a:p>
            <a:r>
              <a:rPr lang="en-IN" sz="1800" b="1" i="0" dirty="0">
                <a:solidFill>
                  <a:srgbClr val="273239"/>
                </a:solidFill>
                <a:effectLst/>
                <a:latin typeface="+mj-lt"/>
              </a:rPr>
              <a:t>Syntax for Decorator:</a:t>
            </a:r>
            <a:r>
              <a:rPr lang="en-IN" sz="1800" b="0" i="0" dirty="0">
                <a:solidFill>
                  <a:srgbClr val="273239"/>
                </a:solidFill>
                <a:effectLst/>
                <a:latin typeface="+mj-lt"/>
              </a:rPr>
              <a:t> </a:t>
            </a:r>
          </a:p>
          <a:p>
            <a:endParaRPr lang="en-IN" sz="1800" dirty="0"/>
          </a:p>
        </p:txBody>
      </p:sp>
      <p:pic>
        <p:nvPicPr>
          <p:cNvPr id="5" name="Picture 4">
            <a:extLst>
              <a:ext uri="{FF2B5EF4-FFF2-40B4-BE49-F238E27FC236}">
                <a16:creationId xmlns:a16="http://schemas.microsoft.com/office/drawing/2014/main" id="{C5B1ADF5-AC3E-D04B-8B63-150B69074959}"/>
              </a:ext>
            </a:extLst>
          </p:cNvPr>
          <p:cNvPicPr>
            <a:picLocks noChangeAspect="1"/>
          </p:cNvPicPr>
          <p:nvPr/>
        </p:nvPicPr>
        <p:blipFill rotWithShape="1">
          <a:blip r:embed="rId3"/>
          <a:srcRect l="23823" t="11746" r="43419" b="61620"/>
          <a:stretch/>
        </p:blipFill>
        <p:spPr>
          <a:xfrm>
            <a:off x="1164869" y="4034375"/>
            <a:ext cx="6787723" cy="2458500"/>
          </a:xfrm>
          <a:prstGeom prst="rect">
            <a:avLst/>
          </a:prstGeom>
        </p:spPr>
      </p:pic>
    </p:spTree>
    <p:extLst>
      <p:ext uri="{BB962C8B-B14F-4D97-AF65-F5344CB8AC3E}">
        <p14:creationId xmlns:p14="http://schemas.microsoft.com/office/powerpoint/2010/main" val="3581219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a:t>Decorator</a:t>
            </a:r>
            <a:endParaRPr lang="en-IN" dirty="0"/>
          </a:p>
        </p:txBody>
      </p:sp>
      <p:pic>
        <p:nvPicPr>
          <p:cNvPr id="8" name="Picture 7">
            <a:extLst>
              <a:ext uri="{FF2B5EF4-FFF2-40B4-BE49-F238E27FC236}">
                <a16:creationId xmlns:a16="http://schemas.microsoft.com/office/drawing/2014/main" id="{21BD7E56-1C3D-C879-12AC-E9F6DF880DA8}"/>
              </a:ext>
            </a:extLst>
          </p:cNvPr>
          <p:cNvPicPr>
            <a:picLocks noChangeAspect="1"/>
          </p:cNvPicPr>
          <p:nvPr/>
        </p:nvPicPr>
        <p:blipFill rotWithShape="1">
          <a:blip r:embed="rId3"/>
          <a:srcRect l="29880" t="12239" r="18225" b="13101"/>
          <a:stretch/>
        </p:blipFill>
        <p:spPr>
          <a:xfrm>
            <a:off x="838200" y="1375185"/>
            <a:ext cx="6327058" cy="5117690"/>
          </a:xfrm>
          <a:prstGeom prst="rect">
            <a:avLst/>
          </a:prstGeom>
        </p:spPr>
      </p:pic>
    </p:spTree>
    <p:extLst>
      <p:ext uri="{BB962C8B-B14F-4D97-AF65-F5344CB8AC3E}">
        <p14:creationId xmlns:p14="http://schemas.microsoft.com/office/powerpoint/2010/main" val="2974639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a:t>Decorator</a:t>
            </a:r>
            <a:endParaRPr lang="en-IN" dirty="0"/>
          </a:p>
        </p:txBody>
      </p:sp>
      <p:sp>
        <p:nvSpPr>
          <p:cNvPr id="3" name="Content Placeholder 2">
            <a:extLst>
              <a:ext uri="{FF2B5EF4-FFF2-40B4-BE49-F238E27FC236}">
                <a16:creationId xmlns:a16="http://schemas.microsoft.com/office/drawing/2014/main" id="{883A468D-A4C1-C000-08EF-74CF5E25631D}"/>
              </a:ext>
            </a:extLst>
          </p:cNvPr>
          <p:cNvSpPr>
            <a:spLocks noGrp="1"/>
          </p:cNvSpPr>
          <p:nvPr>
            <p:ph idx="1"/>
          </p:nvPr>
        </p:nvSpPr>
        <p:spPr>
          <a:xfrm>
            <a:off x="838200" y="1368425"/>
            <a:ext cx="10515600" cy="4351338"/>
          </a:xfrm>
        </p:spPr>
        <p:txBody>
          <a:bodyPr>
            <a:normAutofit/>
          </a:bodyPr>
          <a:lstStyle/>
          <a:p>
            <a:pPr marL="0" indent="0">
              <a:buNone/>
            </a:pPr>
            <a:r>
              <a:rPr lang="en-IN" sz="1800" dirty="0"/>
              <a:t>A function can be a decorating function¶</a:t>
            </a:r>
          </a:p>
          <a:p>
            <a:pPr marL="514350" indent="-514350">
              <a:buFont typeface="+mj-lt"/>
              <a:buAutoNum type="arabicPeriod"/>
            </a:pPr>
            <a:r>
              <a:rPr lang="en-IN" sz="1800" dirty="0"/>
              <a:t>if it return a function</a:t>
            </a:r>
          </a:p>
          <a:p>
            <a:pPr marL="514350" indent="-514350">
              <a:buFont typeface="+mj-lt"/>
              <a:buAutoNum type="arabicPeriod"/>
            </a:pPr>
            <a:r>
              <a:rPr lang="en-IN" sz="1800" dirty="0"/>
              <a:t>if it takes a function as argument</a:t>
            </a:r>
          </a:p>
          <a:p>
            <a:pPr marL="514350" indent="-514350">
              <a:buFont typeface="+mj-lt"/>
              <a:buAutoNum type="arabicPeriod"/>
            </a:pPr>
            <a:r>
              <a:rPr lang="en-IN" sz="1800" dirty="0"/>
              <a:t>if it add/modify functionality of a function</a:t>
            </a:r>
          </a:p>
          <a:p>
            <a:pPr marL="0" indent="0">
              <a:buNone/>
            </a:pPr>
            <a:endParaRPr lang="en-IN" sz="1800" dirty="0"/>
          </a:p>
          <a:p>
            <a:pPr marL="0" indent="0">
              <a:buNone/>
            </a:pPr>
            <a:r>
              <a:rPr lang="en-IN" sz="1800" dirty="0"/>
              <a:t>We can :</a:t>
            </a:r>
          </a:p>
          <a:p>
            <a:pPr marL="0" indent="0">
              <a:buNone/>
            </a:pPr>
            <a:r>
              <a:rPr lang="en-IN" sz="1800" dirty="0"/>
              <a:t>1. use multiple decorators on single function </a:t>
            </a:r>
          </a:p>
          <a:p>
            <a:pPr marL="0" indent="0">
              <a:buNone/>
            </a:pPr>
            <a:r>
              <a:rPr lang="en-IN" sz="1800" dirty="0"/>
              <a:t>2. use parameter in decorator function</a:t>
            </a:r>
          </a:p>
          <a:p>
            <a:pPr marL="0" indent="0">
              <a:buNone/>
            </a:pPr>
            <a:r>
              <a:rPr lang="en-IN" sz="1800" dirty="0"/>
              <a:t>3. Use single decorator on multiple function : general decorators</a:t>
            </a:r>
          </a:p>
          <a:p>
            <a:pPr marL="0" indent="0">
              <a:buNone/>
            </a:pPr>
            <a:endParaRPr lang="en-IN" sz="1800" dirty="0"/>
          </a:p>
        </p:txBody>
      </p:sp>
    </p:spTree>
    <p:extLst>
      <p:ext uri="{BB962C8B-B14F-4D97-AF65-F5344CB8AC3E}">
        <p14:creationId xmlns:p14="http://schemas.microsoft.com/office/powerpoint/2010/main" val="2104026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794E-C637-0C54-8333-3B22A5600D33}"/>
              </a:ext>
            </a:extLst>
          </p:cNvPr>
          <p:cNvSpPr>
            <a:spLocks noGrp="1"/>
          </p:cNvSpPr>
          <p:nvPr>
            <p:ph type="title"/>
          </p:nvPr>
        </p:nvSpPr>
        <p:spPr/>
        <p:txBody>
          <a:bodyPr/>
          <a:lstStyle/>
          <a:p>
            <a:r>
              <a:rPr lang="en-US" dirty="0"/>
              <a:t>Decorators</a:t>
            </a:r>
            <a:endParaRPr lang="en-IN" dirty="0"/>
          </a:p>
        </p:txBody>
      </p:sp>
      <p:sp>
        <p:nvSpPr>
          <p:cNvPr id="3" name="Content Placeholder 2">
            <a:extLst>
              <a:ext uri="{FF2B5EF4-FFF2-40B4-BE49-F238E27FC236}">
                <a16:creationId xmlns:a16="http://schemas.microsoft.com/office/drawing/2014/main" id="{3F2D5681-61E6-E655-544A-81AA4D521583}"/>
              </a:ext>
            </a:extLst>
          </p:cNvPr>
          <p:cNvSpPr>
            <a:spLocks noGrp="1"/>
          </p:cNvSpPr>
          <p:nvPr>
            <p:ph idx="1"/>
          </p:nvPr>
        </p:nvSpPr>
        <p:spPr/>
        <p:txBody>
          <a:bodyPr>
            <a:normAutofit lnSpcReduction="10000"/>
          </a:bodyPr>
          <a:lstStyle/>
          <a:p>
            <a:r>
              <a:rPr lang="en-US" dirty="0"/>
              <a:t>Prerequisites </a:t>
            </a:r>
          </a:p>
          <a:p>
            <a:pPr marL="571500" indent="-571500">
              <a:buFont typeface="+mj-lt"/>
              <a:buAutoNum type="alphaLcPeriod"/>
            </a:pPr>
            <a:r>
              <a:rPr lang="en-IN" dirty="0"/>
              <a:t>Namespace and Variable Scope</a:t>
            </a:r>
          </a:p>
          <a:p>
            <a:pPr marL="571500" indent="-571500">
              <a:buFont typeface="+mj-lt"/>
              <a:buAutoNum type="alphaLcPeriod"/>
            </a:pPr>
            <a:r>
              <a:rPr lang="en-US" dirty="0"/>
              <a:t>LEGB Rule</a:t>
            </a:r>
          </a:p>
          <a:p>
            <a:pPr marL="571500" indent="-571500">
              <a:buFont typeface="+mj-lt"/>
              <a:buAutoNum type="alphaLcPeriod"/>
            </a:pPr>
            <a:r>
              <a:rPr lang="en-US" dirty="0"/>
              <a:t>Closure</a:t>
            </a:r>
          </a:p>
          <a:p>
            <a:pPr marL="0" indent="0">
              <a:buNone/>
            </a:pPr>
            <a:endParaRPr lang="en-US" dirty="0"/>
          </a:p>
          <a:p>
            <a:r>
              <a:rPr lang="en-US" dirty="0"/>
              <a:t>Decorators?</a:t>
            </a:r>
          </a:p>
          <a:p>
            <a:pPr marL="571500" indent="-571500">
              <a:buFont typeface="+mj-lt"/>
              <a:buAutoNum type="alphaLcPeriod"/>
            </a:pPr>
            <a:r>
              <a:rPr lang="en-US" dirty="0"/>
              <a:t>Use of decorators?</a:t>
            </a:r>
          </a:p>
          <a:p>
            <a:pPr marL="571500" indent="-571500">
              <a:buFont typeface="+mj-lt"/>
              <a:buAutoNum type="alphaLcPeriod"/>
            </a:pPr>
            <a:r>
              <a:rPr lang="en-US" dirty="0"/>
              <a:t>How are they used?</a:t>
            </a:r>
          </a:p>
          <a:p>
            <a:pPr marL="571500" indent="-571500">
              <a:buFont typeface="+mj-lt"/>
              <a:buAutoNum type="alphaLcPeriod"/>
            </a:pPr>
            <a:r>
              <a:rPr lang="en-US" dirty="0"/>
              <a:t>Type of decorators?</a:t>
            </a:r>
          </a:p>
          <a:p>
            <a:endParaRPr lang="en-IN" dirty="0"/>
          </a:p>
        </p:txBody>
      </p:sp>
    </p:spTree>
    <p:extLst>
      <p:ext uri="{BB962C8B-B14F-4D97-AF65-F5344CB8AC3E}">
        <p14:creationId xmlns:p14="http://schemas.microsoft.com/office/powerpoint/2010/main" val="4241781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a:t>Built in decorators</a:t>
            </a:r>
            <a:endParaRPr lang="en-IN" dirty="0"/>
          </a:p>
        </p:txBody>
      </p:sp>
      <p:sp>
        <p:nvSpPr>
          <p:cNvPr id="3" name="Content Placeholder 2">
            <a:extLst>
              <a:ext uri="{FF2B5EF4-FFF2-40B4-BE49-F238E27FC236}">
                <a16:creationId xmlns:a16="http://schemas.microsoft.com/office/drawing/2014/main" id="{883A468D-A4C1-C000-08EF-74CF5E25631D}"/>
              </a:ext>
            </a:extLst>
          </p:cNvPr>
          <p:cNvSpPr>
            <a:spLocks noGrp="1"/>
          </p:cNvSpPr>
          <p:nvPr>
            <p:ph idx="1"/>
          </p:nvPr>
        </p:nvSpPr>
        <p:spPr>
          <a:xfrm>
            <a:off x="838200" y="1368425"/>
            <a:ext cx="4810432" cy="4351338"/>
          </a:xfrm>
        </p:spPr>
        <p:txBody>
          <a:bodyPr>
            <a:normAutofit fontScale="92500"/>
          </a:bodyPr>
          <a:lstStyle/>
          <a:p>
            <a:pPr marL="0" indent="0">
              <a:buNone/>
            </a:pPr>
            <a:r>
              <a:rPr lang="en-IN" b="1" i="0" dirty="0">
                <a:solidFill>
                  <a:srgbClr val="292929"/>
                </a:solidFill>
                <a:effectLst/>
                <a:latin typeface="sohne"/>
              </a:rPr>
              <a:t>@staticmethod :</a:t>
            </a:r>
            <a:r>
              <a:rPr lang="en-IN" sz="2000" b="1" i="0" dirty="0">
                <a:solidFill>
                  <a:srgbClr val="292929"/>
                </a:solidFill>
                <a:effectLst/>
              </a:rPr>
              <a:t> </a:t>
            </a:r>
            <a:r>
              <a:rPr lang="en-IN" sz="2000" i="0" dirty="0">
                <a:solidFill>
                  <a:srgbClr val="292929"/>
                </a:solidFill>
                <a:effectLst/>
              </a:rPr>
              <a:t>It does not require the creation of an instance of a class. For Python, it means that the first argument of a static method is not self, but a regular positional or keyword argument. Also, a static method can have no arguments at all.</a:t>
            </a:r>
          </a:p>
          <a:p>
            <a:pPr algn="l" fontAlgn="base">
              <a:buFont typeface="Arial" panose="020B0604020202020204" pitchFamily="34" charset="0"/>
              <a:buChar char="•"/>
            </a:pPr>
            <a:r>
              <a:rPr lang="en-IN" sz="2000" b="0" i="0" dirty="0">
                <a:solidFill>
                  <a:srgbClr val="273239"/>
                </a:solidFill>
                <a:effectLst/>
              </a:rPr>
              <a:t>A static method is also a method that is bound to the class and not the object of the class.</a:t>
            </a:r>
          </a:p>
          <a:p>
            <a:pPr algn="l" fontAlgn="base">
              <a:buFont typeface="Arial" panose="020B0604020202020204" pitchFamily="34" charset="0"/>
              <a:buChar char="•"/>
            </a:pPr>
            <a:r>
              <a:rPr lang="en-IN" sz="2000" b="0" i="0" dirty="0">
                <a:solidFill>
                  <a:srgbClr val="273239"/>
                </a:solidFill>
                <a:effectLst/>
              </a:rPr>
              <a:t>A static method can’t access or modify the class state.</a:t>
            </a:r>
          </a:p>
          <a:p>
            <a:pPr algn="l" fontAlgn="base">
              <a:buFont typeface="Arial" panose="020B0604020202020204" pitchFamily="34" charset="0"/>
              <a:buChar char="•"/>
            </a:pPr>
            <a:r>
              <a:rPr lang="en-IN" sz="2000" b="0" i="0" dirty="0">
                <a:solidFill>
                  <a:srgbClr val="273239"/>
                </a:solidFill>
                <a:effectLst/>
              </a:rPr>
              <a:t>It is present in a class because it makes sense for the method to be present in class.</a:t>
            </a:r>
          </a:p>
          <a:p>
            <a:pPr algn="l" fontAlgn="base">
              <a:buFont typeface="Arial" panose="020B0604020202020204" pitchFamily="34" charset="0"/>
              <a:buChar char="•"/>
            </a:pPr>
            <a:r>
              <a:rPr lang="en-IN" sz="2000" dirty="0">
                <a:solidFill>
                  <a:srgbClr val="273239"/>
                </a:solidFill>
              </a:rPr>
              <a:t>Static method knows nothing about class</a:t>
            </a:r>
            <a:endParaRPr lang="en-IN" sz="2000" b="0" i="0" dirty="0">
              <a:solidFill>
                <a:srgbClr val="273239"/>
              </a:solidFill>
              <a:effectLst/>
            </a:endParaRPr>
          </a:p>
          <a:p>
            <a:pPr marL="514350" indent="-514350">
              <a:buAutoNum type="arabicPeriod"/>
            </a:pPr>
            <a:endParaRPr lang="en-IN" sz="1400" i="0" dirty="0">
              <a:solidFill>
                <a:srgbClr val="292929"/>
              </a:solidFill>
              <a:effectLst/>
              <a:latin typeface="sohne"/>
            </a:endParaRPr>
          </a:p>
          <a:p>
            <a:pPr marL="0" indent="0">
              <a:buNone/>
            </a:pPr>
            <a:endParaRPr lang="en-IN" dirty="0"/>
          </a:p>
        </p:txBody>
      </p:sp>
      <p:pic>
        <p:nvPicPr>
          <p:cNvPr id="8" name="Picture 7">
            <a:extLst>
              <a:ext uri="{FF2B5EF4-FFF2-40B4-BE49-F238E27FC236}">
                <a16:creationId xmlns:a16="http://schemas.microsoft.com/office/drawing/2014/main" id="{B7034EBF-C194-6109-A19E-F46386BFFACB}"/>
              </a:ext>
            </a:extLst>
          </p:cNvPr>
          <p:cNvPicPr>
            <a:picLocks noChangeAspect="1"/>
          </p:cNvPicPr>
          <p:nvPr/>
        </p:nvPicPr>
        <p:blipFill rotWithShape="1">
          <a:blip r:embed="rId3"/>
          <a:srcRect l="29032" t="36520" r="37823" b="12885"/>
          <a:stretch/>
        </p:blipFill>
        <p:spPr>
          <a:xfrm>
            <a:off x="6543370" y="1561091"/>
            <a:ext cx="4975120" cy="4158672"/>
          </a:xfrm>
          <a:prstGeom prst="rect">
            <a:avLst/>
          </a:prstGeom>
        </p:spPr>
      </p:pic>
    </p:spTree>
    <p:extLst>
      <p:ext uri="{BB962C8B-B14F-4D97-AF65-F5344CB8AC3E}">
        <p14:creationId xmlns:p14="http://schemas.microsoft.com/office/powerpoint/2010/main" val="3090178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err="1"/>
              <a:t>Builtin</a:t>
            </a:r>
            <a:r>
              <a:rPr lang="en-US" dirty="0"/>
              <a:t> decorators Decorators</a:t>
            </a:r>
            <a:endParaRPr lang="en-IN" dirty="0"/>
          </a:p>
        </p:txBody>
      </p:sp>
      <p:sp>
        <p:nvSpPr>
          <p:cNvPr id="3" name="Content Placeholder 2">
            <a:extLst>
              <a:ext uri="{FF2B5EF4-FFF2-40B4-BE49-F238E27FC236}">
                <a16:creationId xmlns:a16="http://schemas.microsoft.com/office/drawing/2014/main" id="{883A468D-A4C1-C000-08EF-74CF5E25631D}"/>
              </a:ext>
            </a:extLst>
          </p:cNvPr>
          <p:cNvSpPr>
            <a:spLocks noGrp="1"/>
          </p:cNvSpPr>
          <p:nvPr>
            <p:ph idx="1"/>
          </p:nvPr>
        </p:nvSpPr>
        <p:spPr>
          <a:xfrm>
            <a:off x="838200" y="1368425"/>
            <a:ext cx="5754329" cy="4351338"/>
          </a:xfrm>
        </p:spPr>
        <p:txBody>
          <a:bodyPr>
            <a:normAutofit/>
          </a:bodyPr>
          <a:lstStyle/>
          <a:p>
            <a:pPr marL="0" indent="0">
              <a:buNone/>
            </a:pPr>
            <a:r>
              <a:rPr lang="en-IN" b="1" i="0" dirty="0">
                <a:solidFill>
                  <a:srgbClr val="292929"/>
                </a:solidFill>
                <a:effectLst/>
                <a:latin typeface="sohne"/>
              </a:rPr>
              <a:t>@classmethod</a:t>
            </a:r>
          </a:p>
          <a:p>
            <a:pPr marL="0" indent="0">
              <a:buNone/>
            </a:pPr>
            <a:r>
              <a:rPr lang="en-IN" sz="1800" b="1" i="0" dirty="0">
                <a:solidFill>
                  <a:srgbClr val="292929"/>
                </a:solidFill>
                <a:effectLst/>
              </a:rPr>
              <a:t>created with the @classmethod decorator. </a:t>
            </a:r>
            <a:r>
              <a:rPr lang="en-IN" sz="1800" b="0" i="0" dirty="0">
                <a:solidFill>
                  <a:srgbClr val="273239"/>
                </a:solidFill>
                <a:effectLst/>
              </a:rPr>
              <a:t>A class method receives the class as an implicit first argument (“</a:t>
            </a:r>
            <a:r>
              <a:rPr lang="en-IN" sz="1800" b="0" i="0" dirty="0" err="1">
                <a:solidFill>
                  <a:srgbClr val="273239"/>
                </a:solidFill>
                <a:effectLst/>
              </a:rPr>
              <a:t>cls</a:t>
            </a:r>
            <a:r>
              <a:rPr lang="en-IN" sz="1800" b="0" i="0" dirty="0">
                <a:solidFill>
                  <a:srgbClr val="273239"/>
                </a:solidFill>
                <a:effectLst/>
              </a:rPr>
              <a:t>”), just like an instance method receives the instance (“self”).</a:t>
            </a:r>
          </a:p>
          <a:p>
            <a:pPr algn="l" fontAlgn="base">
              <a:buFont typeface="Arial" panose="020B0604020202020204" pitchFamily="34" charset="0"/>
              <a:buChar char="•"/>
            </a:pPr>
            <a:r>
              <a:rPr lang="en-IN" sz="1800" b="0" i="0" dirty="0">
                <a:solidFill>
                  <a:srgbClr val="273239"/>
                </a:solidFill>
                <a:effectLst/>
              </a:rPr>
              <a:t>A class method is a method that is bound to the class and not the object of the class.</a:t>
            </a:r>
          </a:p>
          <a:p>
            <a:pPr algn="l" fontAlgn="base">
              <a:buFont typeface="Arial" panose="020B0604020202020204" pitchFamily="34" charset="0"/>
              <a:buChar char="•"/>
            </a:pPr>
            <a:r>
              <a:rPr lang="en-IN" sz="1800" b="0" i="0" dirty="0">
                <a:solidFill>
                  <a:srgbClr val="273239"/>
                </a:solidFill>
                <a:effectLst/>
              </a:rPr>
              <a:t>They have the access to the state of the class as it takes a class parameter that points to the class and not the object instance.</a:t>
            </a:r>
          </a:p>
          <a:p>
            <a:pPr algn="l" fontAlgn="base">
              <a:buFont typeface="Arial" panose="020B0604020202020204" pitchFamily="34" charset="0"/>
              <a:buChar char="•"/>
            </a:pPr>
            <a:r>
              <a:rPr lang="en-IN" sz="1800" b="0" i="0" dirty="0">
                <a:solidFill>
                  <a:srgbClr val="273239"/>
                </a:solidFill>
                <a:effectLst/>
              </a:rPr>
              <a:t>It can modify a class state that would apply across all the instances of the class. For example, it can modify a class variable that will be applicable to all the instances.</a:t>
            </a:r>
          </a:p>
        </p:txBody>
      </p:sp>
      <p:pic>
        <p:nvPicPr>
          <p:cNvPr id="5" name="Picture 4">
            <a:extLst>
              <a:ext uri="{FF2B5EF4-FFF2-40B4-BE49-F238E27FC236}">
                <a16:creationId xmlns:a16="http://schemas.microsoft.com/office/drawing/2014/main" id="{8DA47665-67CF-4E13-1481-15E944877061}"/>
              </a:ext>
            </a:extLst>
          </p:cNvPr>
          <p:cNvPicPr>
            <a:picLocks noChangeAspect="1"/>
          </p:cNvPicPr>
          <p:nvPr/>
        </p:nvPicPr>
        <p:blipFill rotWithShape="1">
          <a:blip r:embed="rId3"/>
          <a:srcRect l="29274" t="22567" r="30806" b="16581"/>
          <a:stretch/>
        </p:blipFill>
        <p:spPr>
          <a:xfrm>
            <a:off x="6902246" y="1548580"/>
            <a:ext cx="4866967" cy="4171183"/>
          </a:xfrm>
          <a:prstGeom prst="rect">
            <a:avLst/>
          </a:prstGeom>
        </p:spPr>
      </p:pic>
    </p:spTree>
    <p:extLst>
      <p:ext uri="{BB962C8B-B14F-4D97-AF65-F5344CB8AC3E}">
        <p14:creationId xmlns:p14="http://schemas.microsoft.com/office/powerpoint/2010/main" val="2897580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err="1"/>
              <a:t>Builtin</a:t>
            </a:r>
            <a:r>
              <a:rPr lang="en-US" dirty="0"/>
              <a:t> decorators Decorators</a:t>
            </a:r>
            <a:endParaRPr lang="en-IN" dirty="0"/>
          </a:p>
        </p:txBody>
      </p:sp>
      <p:sp>
        <p:nvSpPr>
          <p:cNvPr id="3" name="Content Placeholder 2">
            <a:extLst>
              <a:ext uri="{FF2B5EF4-FFF2-40B4-BE49-F238E27FC236}">
                <a16:creationId xmlns:a16="http://schemas.microsoft.com/office/drawing/2014/main" id="{883A468D-A4C1-C000-08EF-74CF5E25631D}"/>
              </a:ext>
            </a:extLst>
          </p:cNvPr>
          <p:cNvSpPr>
            <a:spLocks noGrp="1"/>
          </p:cNvSpPr>
          <p:nvPr>
            <p:ph idx="1"/>
          </p:nvPr>
        </p:nvSpPr>
        <p:spPr>
          <a:xfrm>
            <a:off x="838200" y="1368425"/>
            <a:ext cx="10515600" cy="4351338"/>
          </a:xfrm>
        </p:spPr>
        <p:txBody>
          <a:bodyPr>
            <a:normAutofit/>
          </a:bodyPr>
          <a:lstStyle/>
          <a:p>
            <a:pPr marL="0" indent="0">
              <a:buNone/>
            </a:pPr>
            <a:r>
              <a:rPr lang="en-IN" b="1" i="0" dirty="0">
                <a:solidFill>
                  <a:srgbClr val="292929"/>
                </a:solidFill>
                <a:effectLst/>
                <a:latin typeface="sohne"/>
              </a:rPr>
              <a:t>@property</a:t>
            </a:r>
          </a:p>
          <a:p>
            <a:pPr marL="514350" indent="-514350">
              <a:buAutoNum type="arabicPeriod"/>
            </a:pPr>
            <a:r>
              <a:rPr lang="en-IN" dirty="0">
                <a:solidFill>
                  <a:srgbClr val="292929"/>
                </a:solidFill>
                <a:latin typeface="sohne"/>
              </a:rPr>
              <a:t>It will allow us to use class method as attribute</a:t>
            </a:r>
          </a:p>
          <a:p>
            <a:pPr marL="514350" indent="-514350">
              <a:buAutoNum type="arabicPeriod"/>
            </a:pPr>
            <a:r>
              <a:rPr lang="en-IN" i="0" dirty="0">
                <a:solidFill>
                  <a:srgbClr val="292929"/>
                </a:solidFill>
                <a:effectLst/>
                <a:latin typeface="sohne"/>
              </a:rPr>
              <a:t>Replace setter and getter method using property decorator</a:t>
            </a:r>
          </a:p>
        </p:txBody>
      </p:sp>
      <p:pic>
        <p:nvPicPr>
          <p:cNvPr id="5" name="Picture 4">
            <a:extLst>
              <a:ext uri="{FF2B5EF4-FFF2-40B4-BE49-F238E27FC236}">
                <a16:creationId xmlns:a16="http://schemas.microsoft.com/office/drawing/2014/main" id="{D8EB23E8-2131-5E8E-7D03-BB6CD67EE5D5}"/>
              </a:ext>
            </a:extLst>
          </p:cNvPr>
          <p:cNvPicPr>
            <a:picLocks noChangeAspect="1"/>
          </p:cNvPicPr>
          <p:nvPr/>
        </p:nvPicPr>
        <p:blipFill rotWithShape="1">
          <a:blip r:embed="rId3"/>
          <a:srcRect t="7721" r="44959" b="11164"/>
          <a:stretch/>
        </p:blipFill>
        <p:spPr>
          <a:xfrm>
            <a:off x="427703" y="3045542"/>
            <a:ext cx="3364158" cy="2787445"/>
          </a:xfrm>
          <a:prstGeom prst="rect">
            <a:avLst/>
          </a:prstGeom>
        </p:spPr>
      </p:pic>
      <p:pic>
        <p:nvPicPr>
          <p:cNvPr id="7" name="Picture 6">
            <a:extLst>
              <a:ext uri="{FF2B5EF4-FFF2-40B4-BE49-F238E27FC236}">
                <a16:creationId xmlns:a16="http://schemas.microsoft.com/office/drawing/2014/main" id="{953AFD40-05E0-20B3-F59D-54ACAE791787}"/>
              </a:ext>
            </a:extLst>
          </p:cNvPr>
          <p:cNvPicPr>
            <a:picLocks noChangeAspect="1"/>
          </p:cNvPicPr>
          <p:nvPr/>
        </p:nvPicPr>
        <p:blipFill rotWithShape="1">
          <a:blip r:embed="rId4"/>
          <a:srcRect t="44406" r="64799" b="12455"/>
          <a:stretch/>
        </p:blipFill>
        <p:spPr>
          <a:xfrm>
            <a:off x="4974889" y="3067665"/>
            <a:ext cx="2242222" cy="1054510"/>
          </a:xfrm>
          <a:prstGeom prst="rect">
            <a:avLst/>
          </a:prstGeom>
        </p:spPr>
      </p:pic>
      <p:cxnSp>
        <p:nvCxnSpPr>
          <p:cNvPr id="10" name="Straight Arrow Connector 9">
            <a:extLst>
              <a:ext uri="{FF2B5EF4-FFF2-40B4-BE49-F238E27FC236}">
                <a16:creationId xmlns:a16="http://schemas.microsoft.com/office/drawing/2014/main" id="{67C87D92-B67D-CD1B-991F-6979C00D5F59}"/>
              </a:ext>
            </a:extLst>
          </p:cNvPr>
          <p:cNvCxnSpPr/>
          <p:nvPr/>
        </p:nvCxnSpPr>
        <p:spPr>
          <a:xfrm>
            <a:off x="3791861" y="3429000"/>
            <a:ext cx="1104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411D34-73D2-1AF5-2107-6B31E9657FE6}"/>
              </a:ext>
            </a:extLst>
          </p:cNvPr>
          <p:cNvSpPr txBox="1"/>
          <p:nvPr/>
        </p:nvSpPr>
        <p:spPr>
          <a:xfrm>
            <a:off x="4974890" y="4439264"/>
            <a:ext cx="2242221" cy="2031325"/>
          </a:xfrm>
          <a:prstGeom prst="rect">
            <a:avLst/>
          </a:prstGeom>
          <a:noFill/>
        </p:spPr>
        <p:txBody>
          <a:bodyPr wrap="square" rtlCol="0">
            <a:spAutoFit/>
          </a:bodyPr>
          <a:lstStyle/>
          <a:p>
            <a:r>
              <a:rPr lang="en-US" dirty="0"/>
              <a:t>Even if I set emp_1.first=‘</a:t>
            </a:r>
            <a:r>
              <a:rPr lang="en-US" dirty="0" err="1"/>
              <a:t>jim</a:t>
            </a:r>
            <a:r>
              <a:rPr lang="en-US" dirty="0"/>
              <a:t>’</a:t>
            </a:r>
          </a:p>
          <a:p>
            <a:r>
              <a:rPr lang="en-US" dirty="0"/>
              <a:t>Its email attribute did not change </a:t>
            </a:r>
          </a:p>
          <a:p>
            <a:r>
              <a:rPr lang="en-US" dirty="0"/>
              <a:t>But </a:t>
            </a:r>
            <a:r>
              <a:rPr lang="en-US" dirty="0" err="1"/>
              <a:t>fullname</a:t>
            </a:r>
            <a:r>
              <a:rPr lang="en-US" dirty="0"/>
              <a:t>() provides updated output</a:t>
            </a:r>
          </a:p>
        </p:txBody>
      </p:sp>
      <p:cxnSp>
        <p:nvCxnSpPr>
          <p:cNvPr id="13" name="Straight Arrow Connector 12">
            <a:extLst>
              <a:ext uri="{FF2B5EF4-FFF2-40B4-BE49-F238E27FC236}">
                <a16:creationId xmlns:a16="http://schemas.microsoft.com/office/drawing/2014/main" id="{56913292-0D33-B981-1FD2-A6725EDA3675}"/>
              </a:ext>
            </a:extLst>
          </p:cNvPr>
          <p:cNvCxnSpPr>
            <a:cxnSpLocks/>
          </p:cNvCxnSpPr>
          <p:nvPr/>
        </p:nvCxnSpPr>
        <p:spPr>
          <a:xfrm>
            <a:off x="7217111" y="3303639"/>
            <a:ext cx="592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CC91168-B19C-BCAC-DB60-BF362E183236}"/>
              </a:ext>
            </a:extLst>
          </p:cNvPr>
          <p:cNvSpPr txBox="1"/>
          <p:nvPr/>
        </p:nvSpPr>
        <p:spPr>
          <a:xfrm>
            <a:off x="7809387" y="3058894"/>
            <a:ext cx="2242223" cy="1200329"/>
          </a:xfrm>
          <a:prstGeom prst="rect">
            <a:avLst/>
          </a:prstGeom>
          <a:noFill/>
        </p:spPr>
        <p:txBody>
          <a:bodyPr wrap="square" rtlCol="0">
            <a:spAutoFit/>
          </a:bodyPr>
          <a:lstStyle/>
          <a:p>
            <a:r>
              <a:rPr lang="en-US" dirty="0"/>
              <a:t>If I want to update output from email then Then there are two options : </a:t>
            </a:r>
            <a:endParaRPr lang="en-IN" dirty="0"/>
          </a:p>
        </p:txBody>
      </p:sp>
      <p:pic>
        <p:nvPicPr>
          <p:cNvPr id="18" name="Picture 17">
            <a:extLst>
              <a:ext uri="{FF2B5EF4-FFF2-40B4-BE49-F238E27FC236}">
                <a16:creationId xmlns:a16="http://schemas.microsoft.com/office/drawing/2014/main" id="{1419AFF6-C812-F68E-67B6-C0AA0D08BFC2}"/>
              </a:ext>
            </a:extLst>
          </p:cNvPr>
          <p:cNvPicPr>
            <a:picLocks noChangeAspect="1"/>
          </p:cNvPicPr>
          <p:nvPr/>
        </p:nvPicPr>
        <p:blipFill rotWithShape="1">
          <a:blip r:embed="rId5"/>
          <a:srcRect l="-121" t="7290" r="37823" b="11380"/>
          <a:stretch/>
        </p:blipFill>
        <p:spPr>
          <a:xfrm>
            <a:off x="7923596" y="4439264"/>
            <a:ext cx="2370777" cy="2192544"/>
          </a:xfrm>
          <a:prstGeom prst="rect">
            <a:avLst/>
          </a:prstGeom>
        </p:spPr>
      </p:pic>
    </p:spTree>
    <p:extLst>
      <p:ext uri="{BB962C8B-B14F-4D97-AF65-F5344CB8AC3E}">
        <p14:creationId xmlns:p14="http://schemas.microsoft.com/office/powerpoint/2010/main" val="949695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err="1"/>
              <a:t>Builtin</a:t>
            </a:r>
            <a:r>
              <a:rPr lang="en-US" dirty="0"/>
              <a:t> decorators Decorators</a:t>
            </a:r>
            <a:endParaRPr lang="en-IN" dirty="0"/>
          </a:p>
        </p:txBody>
      </p:sp>
      <p:pic>
        <p:nvPicPr>
          <p:cNvPr id="18" name="Picture 17">
            <a:extLst>
              <a:ext uri="{FF2B5EF4-FFF2-40B4-BE49-F238E27FC236}">
                <a16:creationId xmlns:a16="http://schemas.microsoft.com/office/drawing/2014/main" id="{1419AFF6-C812-F68E-67B6-C0AA0D08BFC2}"/>
              </a:ext>
            </a:extLst>
          </p:cNvPr>
          <p:cNvPicPr>
            <a:picLocks noChangeAspect="1"/>
          </p:cNvPicPr>
          <p:nvPr/>
        </p:nvPicPr>
        <p:blipFill rotWithShape="1">
          <a:blip r:embed="rId3"/>
          <a:srcRect l="-121" t="7290" r="37823" b="11380"/>
          <a:stretch/>
        </p:blipFill>
        <p:spPr>
          <a:xfrm>
            <a:off x="637892" y="1548580"/>
            <a:ext cx="2370777" cy="2192544"/>
          </a:xfrm>
          <a:prstGeom prst="rect">
            <a:avLst/>
          </a:prstGeom>
        </p:spPr>
      </p:pic>
      <p:sp>
        <p:nvSpPr>
          <p:cNvPr id="8" name="TextBox 7">
            <a:extLst>
              <a:ext uri="{FF2B5EF4-FFF2-40B4-BE49-F238E27FC236}">
                <a16:creationId xmlns:a16="http://schemas.microsoft.com/office/drawing/2014/main" id="{0A1A20CB-99CE-0298-98D5-DE4B9F886A24}"/>
              </a:ext>
            </a:extLst>
          </p:cNvPr>
          <p:cNvSpPr txBox="1"/>
          <p:nvPr/>
        </p:nvSpPr>
        <p:spPr>
          <a:xfrm>
            <a:off x="637892" y="4155258"/>
            <a:ext cx="2867132" cy="2308324"/>
          </a:xfrm>
          <a:prstGeom prst="rect">
            <a:avLst/>
          </a:prstGeom>
          <a:noFill/>
        </p:spPr>
        <p:txBody>
          <a:bodyPr wrap="none" rtlCol="0">
            <a:spAutoFit/>
          </a:bodyPr>
          <a:lstStyle/>
          <a:p>
            <a:r>
              <a:rPr lang="en-US" b="1" dirty="0"/>
              <a:t>Option1 :</a:t>
            </a:r>
          </a:p>
          <a:p>
            <a:endParaRPr lang="en-US" dirty="0"/>
          </a:p>
          <a:p>
            <a:r>
              <a:rPr lang="en-US" dirty="0"/>
              <a:t>Use email as method rather</a:t>
            </a:r>
          </a:p>
          <a:p>
            <a:r>
              <a:rPr lang="en-US" dirty="0"/>
              <a:t>Than attribute but </a:t>
            </a:r>
            <a:r>
              <a:rPr lang="en-US" dirty="0">
                <a:solidFill>
                  <a:srgbClr val="FF0000"/>
                </a:solidFill>
              </a:rPr>
              <a:t>cons</a:t>
            </a:r>
            <a:r>
              <a:rPr lang="en-US" dirty="0"/>
              <a:t> is </a:t>
            </a:r>
          </a:p>
          <a:p>
            <a:r>
              <a:rPr lang="en-US" dirty="0"/>
              <a:t>We need to update our </a:t>
            </a:r>
          </a:p>
          <a:p>
            <a:r>
              <a:rPr lang="en-US" dirty="0"/>
              <a:t>Code in all following section.</a:t>
            </a:r>
          </a:p>
          <a:p>
            <a:r>
              <a:rPr lang="en-US" dirty="0"/>
              <a:t>e.g. print(emp_1.email) </a:t>
            </a:r>
          </a:p>
          <a:p>
            <a:r>
              <a:rPr lang="en-US" dirty="0"/>
              <a:t>To print(emp_1.email())</a:t>
            </a:r>
            <a:endParaRPr lang="en-IN" dirty="0"/>
          </a:p>
        </p:txBody>
      </p:sp>
      <p:sp>
        <p:nvSpPr>
          <p:cNvPr id="16" name="TextBox 15">
            <a:extLst>
              <a:ext uri="{FF2B5EF4-FFF2-40B4-BE49-F238E27FC236}">
                <a16:creationId xmlns:a16="http://schemas.microsoft.com/office/drawing/2014/main" id="{CDCE6D81-F238-7EE7-53C9-8D4C5A42B149}"/>
              </a:ext>
            </a:extLst>
          </p:cNvPr>
          <p:cNvSpPr txBox="1"/>
          <p:nvPr/>
        </p:nvSpPr>
        <p:spPr>
          <a:xfrm>
            <a:off x="4910611" y="4184551"/>
            <a:ext cx="3516284" cy="2031325"/>
          </a:xfrm>
          <a:prstGeom prst="rect">
            <a:avLst/>
          </a:prstGeom>
          <a:noFill/>
        </p:spPr>
        <p:txBody>
          <a:bodyPr wrap="none" rtlCol="0">
            <a:spAutoFit/>
          </a:bodyPr>
          <a:lstStyle/>
          <a:p>
            <a:r>
              <a:rPr lang="en-US" b="1" dirty="0"/>
              <a:t>Option2 :</a:t>
            </a:r>
          </a:p>
          <a:p>
            <a:endParaRPr lang="en-US" dirty="0"/>
          </a:p>
          <a:p>
            <a:r>
              <a:rPr lang="en-US" dirty="0"/>
              <a:t>Use Property decorator.</a:t>
            </a:r>
          </a:p>
          <a:p>
            <a:r>
              <a:rPr lang="en-US" dirty="0"/>
              <a:t>And email can be used as an </a:t>
            </a:r>
          </a:p>
          <a:p>
            <a:r>
              <a:rPr lang="en-US" dirty="0"/>
              <a:t>Attribute rather than a method.</a:t>
            </a:r>
          </a:p>
          <a:p>
            <a:r>
              <a:rPr lang="en-US" dirty="0"/>
              <a:t>In fact other methods can </a:t>
            </a:r>
          </a:p>
          <a:p>
            <a:r>
              <a:rPr lang="en-US" dirty="0"/>
              <a:t>Also be decorated by this decorator</a:t>
            </a:r>
          </a:p>
        </p:txBody>
      </p:sp>
      <p:pic>
        <p:nvPicPr>
          <p:cNvPr id="19" name="Picture 18">
            <a:extLst>
              <a:ext uri="{FF2B5EF4-FFF2-40B4-BE49-F238E27FC236}">
                <a16:creationId xmlns:a16="http://schemas.microsoft.com/office/drawing/2014/main" id="{AD07B8AA-2CEC-6878-BD4B-49946673122E}"/>
              </a:ext>
            </a:extLst>
          </p:cNvPr>
          <p:cNvPicPr>
            <a:picLocks noChangeAspect="1"/>
          </p:cNvPicPr>
          <p:nvPr/>
        </p:nvPicPr>
        <p:blipFill rotWithShape="1">
          <a:blip r:embed="rId4"/>
          <a:srcRect t="13316" r="35766" b="11379"/>
          <a:stretch/>
        </p:blipFill>
        <p:spPr>
          <a:xfrm>
            <a:off x="4630993" y="1548580"/>
            <a:ext cx="3326402" cy="2192544"/>
          </a:xfrm>
          <a:prstGeom prst="rect">
            <a:avLst/>
          </a:prstGeom>
        </p:spPr>
      </p:pic>
    </p:spTree>
    <p:extLst>
      <p:ext uri="{BB962C8B-B14F-4D97-AF65-F5344CB8AC3E}">
        <p14:creationId xmlns:p14="http://schemas.microsoft.com/office/powerpoint/2010/main" val="3607033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err="1"/>
              <a:t>Builtin</a:t>
            </a:r>
            <a:r>
              <a:rPr lang="en-US" dirty="0"/>
              <a:t> decorators Decorators</a:t>
            </a:r>
            <a:endParaRPr lang="en-IN" dirty="0"/>
          </a:p>
        </p:txBody>
      </p:sp>
      <p:sp>
        <p:nvSpPr>
          <p:cNvPr id="8" name="TextBox 7">
            <a:extLst>
              <a:ext uri="{FF2B5EF4-FFF2-40B4-BE49-F238E27FC236}">
                <a16:creationId xmlns:a16="http://schemas.microsoft.com/office/drawing/2014/main" id="{0A1A20CB-99CE-0298-98D5-DE4B9F886A24}"/>
              </a:ext>
            </a:extLst>
          </p:cNvPr>
          <p:cNvSpPr txBox="1"/>
          <p:nvPr/>
        </p:nvSpPr>
        <p:spPr>
          <a:xfrm>
            <a:off x="637892" y="4155258"/>
            <a:ext cx="3454087" cy="923330"/>
          </a:xfrm>
          <a:prstGeom prst="rect">
            <a:avLst/>
          </a:prstGeom>
          <a:noFill/>
        </p:spPr>
        <p:txBody>
          <a:bodyPr wrap="none" rtlCol="0">
            <a:spAutoFit/>
          </a:bodyPr>
          <a:lstStyle/>
          <a:p>
            <a:r>
              <a:rPr lang="en-US" dirty="0"/>
              <a:t>What if I want to set </a:t>
            </a:r>
            <a:r>
              <a:rPr lang="en-US" dirty="0" err="1"/>
              <a:t>fullname</a:t>
            </a:r>
            <a:r>
              <a:rPr lang="en-US" dirty="0"/>
              <a:t>?</a:t>
            </a:r>
          </a:p>
          <a:p>
            <a:r>
              <a:rPr lang="en-US" dirty="0"/>
              <a:t>It will throw an </a:t>
            </a:r>
          </a:p>
          <a:p>
            <a:r>
              <a:rPr lang="en-US" dirty="0" err="1"/>
              <a:t>Attributeerror</a:t>
            </a:r>
            <a:r>
              <a:rPr lang="en-US" dirty="0"/>
              <a:t> : can’t set attribute.</a:t>
            </a:r>
            <a:endParaRPr lang="en-IN" dirty="0"/>
          </a:p>
        </p:txBody>
      </p:sp>
      <p:sp>
        <p:nvSpPr>
          <p:cNvPr id="16" name="TextBox 15">
            <a:extLst>
              <a:ext uri="{FF2B5EF4-FFF2-40B4-BE49-F238E27FC236}">
                <a16:creationId xmlns:a16="http://schemas.microsoft.com/office/drawing/2014/main" id="{CDCE6D81-F238-7EE7-53C9-8D4C5A42B149}"/>
              </a:ext>
            </a:extLst>
          </p:cNvPr>
          <p:cNvSpPr txBox="1"/>
          <p:nvPr/>
        </p:nvSpPr>
        <p:spPr>
          <a:xfrm>
            <a:off x="4910611" y="4184551"/>
            <a:ext cx="2064283" cy="923330"/>
          </a:xfrm>
          <a:prstGeom prst="rect">
            <a:avLst/>
          </a:prstGeom>
          <a:noFill/>
        </p:spPr>
        <p:txBody>
          <a:bodyPr wrap="none" rtlCol="0">
            <a:spAutoFit/>
          </a:bodyPr>
          <a:lstStyle/>
          <a:p>
            <a:r>
              <a:rPr lang="en-US" b="1" dirty="0"/>
              <a:t>Solution :Use setter</a:t>
            </a:r>
          </a:p>
          <a:p>
            <a:endParaRPr lang="en-US" dirty="0"/>
          </a:p>
          <a:p>
            <a:endParaRPr lang="en-US" b="1" dirty="0"/>
          </a:p>
        </p:txBody>
      </p:sp>
      <p:pic>
        <p:nvPicPr>
          <p:cNvPr id="6" name="Picture 5">
            <a:extLst>
              <a:ext uri="{FF2B5EF4-FFF2-40B4-BE49-F238E27FC236}">
                <a16:creationId xmlns:a16="http://schemas.microsoft.com/office/drawing/2014/main" id="{C221026F-0BF5-0AB3-9020-49E8712B1B4C}"/>
              </a:ext>
            </a:extLst>
          </p:cNvPr>
          <p:cNvPicPr>
            <a:picLocks noChangeAspect="1"/>
          </p:cNvPicPr>
          <p:nvPr/>
        </p:nvPicPr>
        <p:blipFill rotWithShape="1">
          <a:blip r:embed="rId3"/>
          <a:srcRect t="13315" r="35887" b="9343"/>
          <a:stretch/>
        </p:blipFill>
        <p:spPr>
          <a:xfrm>
            <a:off x="437166" y="1525369"/>
            <a:ext cx="3707597" cy="2514600"/>
          </a:xfrm>
          <a:prstGeom prst="rect">
            <a:avLst/>
          </a:prstGeom>
        </p:spPr>
      </p:pic>
      <p:pic>
        <p:nvPicPr>
          <p:cNvPr id="9" name="Picture 8">
            <a:extLst>
              <a:ext uri="{FF2B5EF4-FFF2-40B4-BE49-F238E27FC236}">
                <a16:creationId xmlns:a16="http://schemas.microsoft.com/office/drawing/2014/main" id="{F35B5D16-CC42-3C6D-83D6-4E3617667203}"/>
              </a:ext>
            </a:extLst>
          </p:cNvPr>
          <p:cNvPicPr>
            <a:picLocks noChangeAspect="1"/>
          </p:cNvPicPr>
          <p:nvPr/>
        </p:nvPicPr>
        <p:blipFill rotWithShape="1">
          <a:blip r:embed="rId4"/>
          <a:srcRect t="6861" r="47258" b="11163"/>
          <a:stretch/>
        </p:blipFill>
        <p:spPr>
          <a:xfrm>
            <a:off x="4910611" y="1525369"/>
            <a:ext cx="2877600" cy="2514600"/>
          </a:xfrm>
          <a:prstGeom prst="rect">
            <a:avLst/>
          </a:prstGeom>
        </p:spPr>
      </p:pic>
    </p:spTree>
    <p:extLst>
      <p:ext uri="{BB962C8B-B14F-4D97-AF65-F5344CB8AC3E}">
        <p14:creationId xmlns:p14="http://schemas.microsoft.com/office/powerpoint/2010/main" val="2549833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5A62A-A672-8B25-47F0-7F0245B39E81}"/>
              </a:ext>
            </a:extLst>
          </p:cNvPr>
          <p:cNvSpPr>
            <a:spLocks noGrp="1"/>
          </p:cNvSpPr>
          <p:nvPr>
            <p:ph type="title"/>
          </p:nvPr>
        </p:nvSpPr>
        <p:spPr/>
        <p:txBody>
          <a:bodyPr/>
          <a:lstStyle/>
          <a:p>
            <a:r>
              <a:rPr lang="en-US" dirty="0" err="1"/>
              <a:t>Builtin</a:t>
            </a:r>
            <a:r>
              <a:rPr lang="en-US" dirty="0"/>
              <a:t> decorators Decorators</a:t>
            </a:r>
            <a:endParaRPr lang="en-IN" dirty="0"/>
          </a:p>
        </p:txBody>
      </p:sp>
      <p:sp>
        <p:nvSpPr>
          <p:cNvPr id="16" name="TextBox 15">
            <a:extLst>
              <a:ext uri="{FF2B5EF4-FFF2-40B4-BE49-F238E27FC236}">
                <a16:creationId xmlns:a16="http://schemas.microsoft.com/office/drawing/2014/main" id="{CDCE6D81-F238-7EE7-53C9-8D4C5A42B149}"/>
              </a:ext>
            </a:extLst>
          </p:cNvPr>
          <p:cNvSpPr txBox="1"/>
          <p:nvPr/>
        </p:nvSpPr>
        <p:spPr>
          <a:xfrm>
            <a:off x="1251155" y="5220929"/>
            <a:ext cx="3327321" cy="1754326"/>
          </a:xfrm>
          <a:prstGeom prst="rect">
            <a:avLst/>
          </a:prstGeom>
          <a:noFill/>
        </p:spPr>
        <p:txBody>
          <a:bodyPr wrap="none" rtlCol="0">
            <a:spAutoFit/>
          </a:bodyPr>
          <a:lstStyle/>
          <a:p>
            <a:r>
              <a:rPr lang="en-US" b="1" dirty="0"/>
              <a:t>Use </a:t>
            </a:r>
            <a:r>
              <a:rPr lang="en-US" b="1" dirty="0" err="1"/>
              <a:t>deleter</a:t>
            </a:r>
            <a:endParaRPr lang="en-US" b="1" dirty="0"/>
          </a:p>
          <a:p>
            <a:r>
              <a:rPr lang="en-US" dirty="0"/>
              <a:t>If we want to delete any attribute</a:t>
            </a:r>
          </a:p>
          <a:p>
            <a:endParaRPr lang="en-US" dirty="0"/>
          </a:p>
          <a:p>
            <a:endParaRPr lang="en-US" b="1" dirty="0"/>
          </a:p>
          <a:p>
            <a:endParaRPr lang="en-US" dirty="0"/>
          </a:p>
          <a:p>
            <a:endParaRPr lang="en-US" b="1" dirty="0"/>
          </a:p>
        </p:txBody>
      </p:sp>
      <p:pic>
        <p:nvPicPr>
          <p:cNvPr id="7" name="Picture 6">
            <a:extLst>
              <a:ext uri="{FF2B5EF4-FFF2-40B4-BE49-F238E27FC236}">
                <a16:creationId xmlns:a16="http://schemas.microsoft.com/office/drawing/2014/main" id="{8ED9DDD6-1697-6F01-EE66-A352EE52B2B7}"/>
              </a:ext>
            </a:extLst>
          </p:cNvPr>
          <p:cNvPicPr>
            <a:picLocks noChangeAspect="1"/>
          </p:cNvPicPr>
          <p:nvPr/>
        </p:nvPicPr>
        <p:blipFill>
          <a:blip r:embed="rId3"/>
          <a:stretch>
            <a:fillRect/>
          </a:stretch>
        </p:blipFill>
        <p:spPr>
          <a:xfrm>
            <a:off x="1009035" y="1876118"/>
            <a:ext cx="4038600" cy="2781300"/>
          </a:xfrm>
          <a:prstGeom prst="rect">
            <a:avLst/>
          </a:prstGeom>
        </p:spPr>
      </p:pic>
    </p:spTree>
    <p:extLst>
      <p:ext uri="{BB962C8B-B14F-4D97-AF65-F5344CB8AC3E}">
        <p14:creationId xmlns:p14="http://schemas.microsoft.com/office/powerpoint/2010/main" val="295904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FD52-D1DA-0521-E231-B0A8806E3AB8}"/>
              </a:ext>
            </a:extLst>
          </p:cNvPr>
          <p:cNvSpPr>
            <a:spLocks noGrp="1"/>
          </p:cNvSpPr>
          <p:nvPr>
            <p:ph type="title"/>
          </p:nvPr>
        </p:nvSpPr>
        <p:spPr/>
        <p:txBody>
          <a:bodyPr/>
          <a:lstStyle/>
          <a:p>
            <a:r>
              <a:rPr lang="en-US" dirty="0"/>
              <a:t>Name Space and Variable Scope</a:t>
            </a:r>
            <a:endParaRPr lang="en-IN" dirty="0"/>
          </a:p>
        </p:txBody>
      </p:sp>
      <p:sp>
        <p:nvSpPr>
          <p:cNvPr id="3" name="Content Placeholder 2">
            <a:extLst>
              <a:ext uri="{FF2B5EF4-FFF2-40B4-BE49-F238E27FC236}">
                <a16:creationId xmlns:a16="http://schemas.microsoft.com/office/drawing/2014/main" id="{E38B316F-2E8B-55AD-954B-64768B9AC0D1}"/>
              </a:ext>
            </a:extLst>
          </p:cNvPr>
          <p:cNvSpPr>
            <a:spLocks noGrp="1"/>
          </p:cNvSpPr>
          <p:nvPr>
            <p:ph idx="1"/>
          </p:nvPr>
        </p:nvSpPr>
        <p:spPr/>
        <p:txBody>
          <a:bodyPr>
            <a:noAutofit/>
          </a:bodyPr>
          <a:lstStyle/>
          <a:p>
            <a:r>
              <a:rPr lang="en-IN" sz="1800" b="1" dirty="0">
                <a:solidFill>
                  <a:srgbClr val="FF0000"/>
                </a:solidFill>
                <a:latin typeface="+mj-lt"/>
              </a:rPr>
              <a:t>N</a:t>
            </a:r>
            <a:r>
              <a:rPr lang="en-IN" sz="1800" b="1" i="0" dirty="0">
                <a:solidFill>
                  <a:srgbClr val="FF0000"/>
                </a:solidFill>
                <a:effectLst/>
                <a:latin typeface="+mj-lt"/>
              </a:rPr>
              <a:t>amespace</a:t>
            </a:r>
            <a:r>
              <a:rPr lang="en-IN" sz="1800" b="0" i="0" dirty="0">
                <a:solidFill>
                  <a:srgbClr val="030303"/>
                </a:solidFill>
                <a:effectLst/>
                <a:latin typeface="+mj-lt"/>
              </a:rPr>
              <a:t> (sometimes also called a context) is a naming system for making names unique to avoid ambiguity. </a:t>
            </a:r>
          </a:p>
          <a:p>
            <a:endParaRPr lang="en-IN" sz="1800" b="1" i="0" dirty="0">
              <a:solidFill>
                <a:srgbClr val="FF0000"/>
              </a:solidFill>
              <a:effectLst/>
              <a:latin typeface="+mj-lt"/>
            </a:endParaRPr>
          </a:p>
          <a:p>
            <a:r>
              <a:rPr lang="en-IN" sz="1800" b="1" i="0" dirty="0">
                <a:solidFill>
                  <a:srgbClr val="FF0000"/>
                </a:solidFill>
                <a:effectLst/>
                <a:latin typeface="+mj-lt"/>
              </a:rPr>
              <a:t>A Python Namespace</a:t>
            </a:r>
            <a:r>
              <a:rPr lang="en-IN" sz="1800" b="1" i="0" dirty="0">
                <a:effectLst/>
                <a:latin typeface="+mj-lt"/>
              </a:rPr>
              <a:t> </a:t>
            </a:r>
            <a:r>
              <a:rPr lang="en-IN" sz="1800" b="0" i="0" dirty="0">
                <a:effectLst/>
                <a:latin typeface="+mj-lt"/>
              </a:rPr>
              <a:t>is an efficient system where each and every object in Python has a unique name. Every package, module, class, function and method in Python occupies a namespace in which variable names are set. </a:t>
            </a:r>
          </a:p>
          <a:p>
            <a:endParaRPr lang="en-IN" sz="1800" b="0" i="0" dirty="0">
              <a:solidFill>
                <a:srgbClr val="030303"/>
              </a:solidFill>
              <a:effectLst/>
              <a:latin typeface="+mj-lt"/>
            </a:endParaRPr>
          </a:p>
          <a:p>
            <a:r>
              <a:rPr lang="en-IN" sz="1800" b="0" i="0" dirty="0">
                <a:solidFill>
                  <a:srgbClr val="030303"/>
                </a:solidFill>
                <a:effectLst/>
                <a:latin typeface="+mj-lt"/>
              </a:rPr>
              <a:t>Namespaces in Python are implemented as Python dictionaries, this means it is a mapping from names (keys) to objects (values). </a:t>
            </a:r>
          </a:p>
          <a:p>
            <a:endParaRPr lang="en-IN" sz="1800" b="0" i="0" dirty="0">
              <a:effectLst/>
              <a:latin typeface="+mj-lt"/>
            </a:endParaRPr>
          </a:p>
          <a:p>
            <a:r>
              <a:rPr lang="en-IN" sz="1800" b="0" i="0" dirty="0">
                <a:effectLst/>
                <a:latin typeface="+mj-lt"/>
              </a:rPr>
              <a:t>A namespace gets created automatically when a module or package starts execution. Hence, to create a namespace, all you have to do is call a function/ object or import a module/package. </a:t>
            </a:r>
            <a:endParaRPr lang="en-IN" sz="1800" b="0" i="0" dirty="0">
              <a:solidFill>
                <a:srgbClr val="030303"/>
              </a:solidFill>
              <a:effectLst/>
              <a:latin typeface="+mj-lt"/>
            </a:endParaRPr>
          </a:p>
          <a:p>
            <a:endParaRPr lang="en-IN" sz="1800" dirty="0">
              <a:solidFill>
                <a:srgbClr val="030303"/>
              </a:solidFill>
              <a:latin typeface="+mj-lt"/>
            </a:endParaRPr>
          </a:p>
        </p:txBody>
      </p:sp>
    </p:spTree>
    <p:extLst>
      <p:ext uri="{BB962C8B-B14F-4D97-AF65-F5344CB8AC3E}">
        <p14:creationId xmlns:p14="http://schemas.microsoft.com/office/powerpoint/2010/main" val="202347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FD52-D1DA-0521-E231-B0A8806E3AB8}"/>
              </a:ext>
            </a:extLst>
          </p:cNvPr>
          <p:cNvSpPr>
            <a:spLocks noGrp="1"/>
          </p:cNvSpPr>
          <p:nvPr>
            <p:ph type="title"/>
          </p:nvPr>
        </p:nvSpPr>
        <p:spPr/>
        <p:txBody>
          <a:bodyPr/>
          <a:lstStyle/>
          <a:p>
            <a:r>
              <a:rPr lang="en-US" dirty="0"/>
              <a:t>Name Space and Variable Scope</a:t>
            </a:r>
            <a:endParaRPr lang="en-IN" dirty="0"/>
          </a:p>
        </p:txBody>
      </p:sp>
      <p:sp>
        <p:nvSpPr>
          <p:cNvPr id="3" name="Content Placeholder 2">
            <a:extLst>
              <a:ext uri="{FF2B5EF4-FFF2-40B4-BE49-F238E27FC236}">
                <a16:creationId xmlns:a16="http://schemas.microsoft.com/office/drawing/2014/main" id="{E38B316F-2E8B-55AD-954B-64768B9AC0D1}"/>
              </a:ext>
            </a:extLst>
          </p:cNvPr>
          <p:cNvSpPr>
            <a:spLocks noGrp="1"/>
          </p:cNvSpPr>
          <p:nvPr>
            <p:ph idx="1"/>
          </p:nvPr>
        </p:nvSpPr>
        <p:spPr/>
        <p:txBody>
          <a:bodyPr>
            <a:normAutofit/>
          </a:bodyPr>
          <a:lstStyle/>
          <a:p>
            <a:pPr marL="0" indent="0">
              <a:buNone/>
            </a:pPr>
            <a:r>
              <a:rPr lang="en-IN" b="1" i="0" dirty="0">
                <a:solidFill>
                  <a:srgbClr val="000000"/>
                </a:solidFill>
                <a:effectLst/>
                <a:latin typeface="+mj-lt"/>
              </a:rPr>
              <a:t>Types of Python Namespace</a:t>
            </a:r>
            <a:endParaRPr lang="en-IN" b="0" i="0" dirty="0">
              <a:solidFill>
                <a:srgbClr val="000000"/>
              </a:solidFill>
              <a:effectLst/>
              <a:latin typeface="+mj-lt"/>
            </a:endParaRPr>
          </a:p>
          <a:p>
            <a:r>
              <a:rPr lang="en-IN" i="0" dirty="0">
                <a:effectLst/>
                <a:latin typeface="+mj-lt"/>
              </a:rPr>
              <a:t>Built-in namespace</a:t>
            </a:r>
          </a:p>
          <a:p>
            <a:r>
              <a:rPr lang="en-IN" i="0" dirty="0">
                <a:effectLst/>
                <a:latin typeface="+mj-lt"/>
              </a:rPr>
              <a:t>Global namespace </a:t>
            </a:r>
          </a:p>
          <a:p>
            <a:r>
              <a:rPr lang="en-IN" i="0" dirty="0">
                <a:effectLst/>
                <a:latin typeface="+mj-lt"/>
              </a:rPr>
              <a:t>Local namespace</a:t>
            </a:r>
          </a:p>
          <a:p>
            <a:endParaRPr lang="en-IN" dirty="0">
              <a:solidFill>
                <a:srgbClr val="030303"/>
              </a:solidFill>
              <a:latin typeface="+mj-lt"/>
            </a:endParaRPr>
          </a:p>
        </p:txBody>
      </p:sp>
      <p:pic>
        <p:nvPicPr>
          <p:cNvPr id="5" name="Picture 4">
            <a:extLst>
              <a:ext uri="{FF2B5EF4-FFF2-40B4-BE49-F238E27FC236}">
                <a16:creationId xmlns:a16="http://schemas.microsoft.com/office/drawing/2014/main" id="{3928E599-F8C6-C2BE-66C7-C99184598C28}"/>
              </a:ext>
            </a:extLst>
          </p:cNvPr>
          <p:cNvPicPr>
            <a:picLocks noChangeAspect="1"/>
          </p:cNvPicPr>
          <p:nvPr/>
        </p:nvPicPr>
        <p:blipFill rotWithShape="1">
          <a:blip r:embed="rId3"/>
          <a:srcRect l="8709" t="26609" r="63105" b="34616"/>
          <a:stretch/>
        </p:blipFill>
        <p:spPr>
          <a:xfrm>
            <a:off x="1044678" y="4001294"/>
            <a:ext cx="3436374" cy="2657885"/>
          </a:xfrm>
          <a:prstGeom prst="rect">
            <a:avLst/>
          </a:prstGeom>
        </p:spPr>
      </p:pic>
      <p:pic>
        <p:nvPicPr>
          <p:cNvPr id="6" name="Picture 5">
            <a:extLst>
              <a:ext uri="{FF2B5EF4-FFF2-40B4-BE49-F238E27FC236}">
                <a16:creationId xmlns:a16="http://schemas.microsoft.com/office/drawing/2014/main" id="{5BF0CD02-BE24-092B-C89B-6447B785090F}"/>
              </a:ext>
            </a:extLst>
          </p:cNvPr>
          <p:cNvPicPr>
            <a:picLocks noChangeAspect="1"/>
          </p:cNvPicPr>
          <p:nvPr/>
        </p:nvPicPr>
        <p:blipFill rotWithShape="1">
          <a:blip r:embed="rId4"/>
          <a:srcRect l="8710" t="53335" r="57902" b="19125"/>
          <a:stretch/>
        </p:blipFill>
        <p:spPr>
          <a:xfrm>
            <a:off x="6663813" y="4530277"/>
            <a:ext cx="4070555" cy="1887794"/>
          </a:xfrm>
          <a:prstGeom prst="rect">
            <a:avLst/>
          </a:prstGeom>
        </p:spPr>
      </p:pic>
      <p:pic>
        <p:nvPicPr>
          <p:cNvPr id="7" name="Picture 6">
            <a:extLst>
              <a:ext uri="{FF2B5EF4-FFF2-40B4-BE49-F238E27FC236}">
                <a16:creationId xmlns:a16="http://schemas.microsoft.com/office/drawing/2014/main" id="{2E68A4C6-D620-B6B4-0EDB-C7BCA2F6216F}"/>
              </a:ext>
            </a:extLst>
          </p:cNvPr>
          <p:cNvPicPr>
            <a:picLocks noChangeAspect="1"/>
          </p:cNvPicPr>
          <p:nvPr/>
        </p:nvPicPr>
        <p:blipFill rotWithShape="1">
          <a:blip r:embed="rId5"/>
          <a:srcRect l="6875" t="34402" r="41694" b="41931"/>
          <a:stretch/>
        </p:blipFill>
        <p:spPr>
          <a:xfrm>
            <a:off x="6096000" y="1825625"/>
            <a:ext cx="5850417" cy="1513633"/>
          </a:xfrm>
          <a:prstGeom prst="rect">
            <a:avLst/>
          </a:prstGeom>
        </p:spPr>
      </p:pic>
    </p:spTree>
    <p:extLst>
      <p:ext uri="{BB962C8B-B14F-4D97-AF65-F5344CB8AC3E}">
        <p14:creationId xmlns:p14="http://schemas.microsoft.com/office/powerpoint/2010/main" val="311297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FD52-D1DA-0521-E231-B0A8806E3AB8}"/>
              </a:ext>
            </a:extLst>
          </p:cNvPr>
          <p:cNvSpPr>
            <a:spLocks noGrp="1"/>
          </p:cNvSpPr>
          <p:nvPr>
            <p:ph type="title"/>
          </p:nvPr>
        </p:nvSpPr>
        <p:spPr/>
        <p:txBody>
          <a:bodyPr/>
          <a:lstStyle/>
          <a:p>
            <a:r>
              <a:rPr lang="en-US" dirty="0"/>
              <a:t>Name Space and Variable Scope</a:t>
            </a:r>
            <a:endParaRPr lang="en-IN" dirty="0"/>
          </a:p>
        </p:txBody>
      </p:sp>
      <p:sp>
        <p:nvSpPr>
          <p:cNvPr id="3" name="Content Placeholder 2">
            <a:extLst>
              <a:ext uri="{FF2B5EF4-FFF2-40B4-BE49-F238E27FC236}">
                <a16:creationId xmlns:a16="http://schemas.microsoft.com/office/drawing/2014/main" id="{E38B316F-2E8B-55AD-954B-64768B9AC0D1}"/>
              </a:ext>
            </a:extLst>
          </p:cNvPr>
          <p:cNvSpPr>
            <a:spLocks noGrp="1"/>
          </p:cNvSpPr>
          <p:nvPr>
            <p:ph idx="1"/>
          </p:nvPr>
        </p:nvSpPr>
        <p:spPr/>
        <p:txBody>
          <a:bodyPr>
            <a:normAutofit/>
          </a:bodyPr>
          <a:lstStyle/>
          <a:p>
            <a:r>
              <a:rPr lang="en-IN" sz="1800" b="0" i="0" dirty="0">
                <a:solidFill>
                  <a:srgbClr val="030303"/>
                </a:solidFill>
                <a:effectLst/>
                <a:latin typeface="+mj-lt"/>
              </a:rPr>
              <a:t>Variable scope refers to the visibility of variables. In other words, which parts of your program can see or use it.</a:t>
            </a:r>
          </a:p>
          <a:p>
            <a:endParaRPr lang="en-IN" sz="1800" b="0" i="0" dirty="0">
              <a:solidFill>
                <a:srgbClr val="222222"/>
              </a:solidFill>
              <a:effectLst/>
              <a:latin typeface="+mj-lt"/>
            </a:endParaRPr>
          </a:p>
          <a:p>
            <a:r>
              <a:rPr lang="en-IN" sz="1800" b="0" i="0" dirty="0">
                <a:solidFill>
                  <a:srgbClr val="222222"/>
                </a:solidFill>
                <a:effectLst/>
                <a:latin typeface="+mj-lt"/>
              </a:rPr>
              <a:t>Python uses the location of the name assignment or definition to associate it with a particular scope. In other words, where you assign or define a name in your code determines the scope or visibility of that name.</a:t>
            </a:r>
            <a:endParaRPr lang="en-IN" sz="1800" b="0" i="0" dirty="0">
              <a:solidFill>
                <a:srgbClr val="030303"/>
              </a:solidFill>
              <a:effectLst/>
              <a:latin typeface="+mj-lt"/>
            </a:endParaRPr>
          </a:p>
          <a:p>
            <a:endParaRPr lang="en-IN" sz="1800" b="0" i="0" dirty="0">
              <a:effectLst/>
              <a:latin typeface="+mj-lt"/>
            </a:endParaRPr>
          </a:p>
          <a:p>
            <a:r>
              <a:rPr lang="en-IN" sz="1800" b="0" i="0" dirty="0">
                <a:effectLst/>
                <a:latin typeface="+mj-lt"/>
              </a:rPr>
              <a:t>Scope refers to the coding region from where we can access a particular object directly (without any prefix). </a:t>
            </a:r>
            <a:endParaRPr lang="en-IN" sz="1800" b="0" i="0" dirty="0">
              <a:solidFill>
                <a:srgbClr val="030303"/>
              </a:solidFill>
              <a:effectLst/>
              <a:latin typeface="+mj-lt"/>
            </a:endParaRPr>
          </a:p>
          <a:p>
            <a:endParaRPr lang="en-IN" sz="1800" b="0" i="0" dirty="0">
              <a:effectLst/>
              <a:latin typeface="+mj-lt"/>
            </a:endParaRPr>
          </a:p>
          <a:p>
            <a:r>
              <a:rPr lang="en-IN" sz="1800" b="0" i="0" dirty="0">
                <a:effectLst/>
                <a:latin typeface="+mj-lt"/>
              </a:rPr>
              <a:t>We cannot access any specific object from anywhere in the code. The access has to be allowed by the scope of the object. </a:t>
            </a:r>
          </a:p>
          <a:p>
            <a:pPr marL="0" indent="0" algn="l">
              <a:buNone/>
            </a:pPr>
            <a:br>
              <a:rPr lang="en-IN" sz="1800" dirty="0">
                <a:latin typeface="+mj-lt"/>
              </a:rPr>
            </a:br>
            <a:endParaRPr lang="en-IN" sz="1800" dirty="0">
              <a:latin typeface="+mj-lt"/>
            </a:endParaRPr>
          </a:p>
        </p:txBody>
      </p:sp>
    </p:spTree>
    <p:extLst>
      <p:ext uri="{BB962C8B-B14F-4D97-AF65-F5344CB8AC3E}">
        <p14:creationId xmlns:p14="http://schemas.microsoft.com/office/powerpoint/2010/main" val="15936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FD52-D1DA-0521-E231-B0A8806E3AB8}"/>
              </a:ext>
            </a:extLst>
          </p:cNvPr>
          <p:cNvSpPr>
            <a:spLocks noGrp="1"/>
          </p:cNvSpPr>
          <p:nvPr>
            <p:ph type="title"/>
          </p:nvPr>
        </p:nvSpPr>
        <p:spPr/>
        <p:txBody>
          <a:bodyPr/>
          <a:lstStyle/>
          <a:p>
            <a:r>
              <a:rPr lang="en-US" dirty="0"/>
              <a:t>Name Space and Variable Scope</a:t>
            </a:r>
            <a:endParaRPr lang="en-IN" dirty="0"/>
          </a:p>
        </p:txBody>
      </p:sp>
      <p:sp>
        <p:nvSpPr>
          <p:cNvPr id="3" name="Content Placeholder 2">
            <a:extLst>
              <a:ext uri="{FF2B5EF4-FFF2-40B4-BE49-F238E27FC236}">
                <a16:creationId xmlns:a16="http://schemas.microsoft.com/office/drawing/2014/main" id="{E38B316F-2E8B-55AD-954B-64768B9AC0D1}"/>
              </a:ext>
            </a:extLst>
          </p:cNvPr>
          <p:cNvSpPr>
            <a:spLocks noGrp="1"/>
          </p:cNvSpPr>
          <p:nvPr>
            <p:ph idx="1"/>
          </p:nvPr>
        </p:nvSpPr>
        <p:spPr/>
        <p:txBody>
          <a:bodyPr>
            <a:normAutofit/>
          </a:bodyPr>
          <a:lstStyle/>
          <a:p>
            <a:pPr algn="l"/>
            <a:r>
              <a:rPr lang="en-IN" sz="1800" b="0" i="0" dirty="0">
                <a:effectLst/>
                <a:latin typeface="+mj-lt"/>
              </a:rPr>
              <a:t>In a program, you will find at least three nested scopes of:</a:t>
            </a:r>
          </a:p>
          <a:p>
            <a:pPr algn="l">
              <a:buFont typeface="+mj-lt"/>
              <a:buAutoNum type="arabicPeriod"/>
            </a:pPr>
            <a:endParaRPr lang="en-IN" sz="1800" b="0" i="0" dirty="0">
              <a:solidFill>
                <a:srgbClr val="0B0B0B"/>
              </a:solidFill>
              <a:effectLst/>
              <a:latin typeface="+mj-lt"/>
            </a:endParaRPr>
          </a:p>
          <a:p>
            <a:pPr algn="l">
              <a:buFont typeface="+mj-lt"/>
              <a:buAutoNum type="arabicPeriod"/>
            </a:pPr>
            <a:r>
              <a:rPr lang="en-IN" sz="1800" b="0" i="0" dirty="0">
                <a:solidFill>
                  <a:srgbClr val="0B0B0B"/>
                </a:solidFill>
                <a:effectLst/>
                <a:latin typeface="+mj-lt"/>
              </a:rPr>
              <a:t>The function that contains the local names.</a:t>
            </a:r>
          </a:p>
          <a:p>
            <a:pPr algn="l">
              <a:buFont typeface="+mj-lt"/>
              <a:buAutoNum type="arabicPeriod"/>
            </a:pPr>
            <a:r>
              <a:rPr lang="en-IN" sz="1800" b="0" i="0" dirty="0">
                <a:solidFill>
                  <a:srgbClr val="0B0B0B"/>
                </a:solidFill>
                <a:effectLst/>
                <a:latin typeface="+mj-lt"/>
              </a:rPr>
              <a:t>The module that contains the global names</a:t>
            </a:r>
          </a:p>
          <a:p>
            <a:pPr algn="l">
              <a:buFont typeface="+mj-lt"/>
              <a:buAutoNum type="arabicPeriod"/>
            </a:pPr>
            <a:r>
              <a:rPr lang="en-IN" sz="1800" b="0" i="0" dirty="0">
                <a:solidFill>
                  <a:srgbClr val="0B0B0B"/>
                </a:solidFill>
                <a:effectLst/>
                <a:latin typeface="+mj-lt"/>
              </a:rPr>
              <a:t>Scope of the built-in names (outermost).</a:t>
            </a:r>
          </a:p>
          <a:p>
            <a:pPr marL="0" indent="0" algn="l">
              <a:buNone/>
            </a:pPr>
            <a:endParaRPr lang="en-IN" sz="1800" b="0" i="0" dirty="0">
              <a:solidFill>
                <a:srgbClr val="0B0B0B"/>
              </a:solidFill>
              <a:effectLst/>
              <a:latin typeface="+mj-lt"/>
            </a:endParaRPr>
          </a:p>
          <a:p>
            <a:r>
              <a:rPr lang="en-IN" sz="1800" b="0" i="0" dirty="0">
                <a:effectLst/>
                <a:latin typeface="+mj-lt"/>
              </a:rPr>
              <a:t>When we make a reference inside a function, the interpreter first looks for the name inside the local namespace, then the global namespace and finally the built-in namespace. </a:t>
            </a:r>
            <a:endParaRPr lang="en-IN" sz="1800" dirty="0">
              <a:latin typeface="+mj-lt"/>
            </a:endParaRPr>
          </a:p>
        </p:txBody>
      </p:sp>
    </p:spTree>
    <p:extLst>
      <p:ext uri="{BB962C8B-B14F-4D97-AF65-F5344CB8AC3E}">
        <p14:creationId xmlns:p14="http://schemas.microsoft.com/office/powerpoint/2010/main" val="3857280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FD52-D1DA-0521-E231-B0A8806E3AB8}"/>
              </a:ext>
            </a:extLst>
          </p:cNvPr>
          <p:cNvSpPr>
            <a:spLocks noGrp="1"/>
          </p:cNvSpPr>
          <p:nvPr>
            <p:ph type="title"/>
          </p:nvPr>
        </p:nvSpPr>
        <p:spPr/>
        <p:txBody>
          <a:bodyPr/>
          <a:lstStyle/>
          <a:p>
            <a:r>
              <a:rPr lang="en-US" dirty="0"/>
              <a:t>Name Space and Variable Scope</a:t>
            </a:r>
            <a:endParaRPr lang="en-IN" dirty="0"/>
          </a:p>
        </p:txBody>
      </p:sp>
      <p:pic>
        <p:nvPicPr>
          <p:cNvPr id="5" name="Picture 4">
            <a:extLst>
              <a:ext uri="{FF2B5EF4-FFF2-40B4-BE49-F238E27FC236}">
                <a16:creationId xmlns:a16="http://schemas.microsoft.com/office/drawing/2014/main" id="{4F135BD1-AEB8-3FF8-289E-7967544E2029}"/>
              </a:ext>
            </a:extLst>
          </p:cNvPr>
          <p:cNvPicPr>
            <a:picLocks noChangeAspect="1"/>
          </p:cNvPicPr>
          <p:nvPr/>
        </p:nvPicPr>
        <p:blipFill rotWithShape="1">
          <a:blip r:embed="rId3"/>
          <a:srcRect l="8467" t="31819" r="70121" b="19555"/>
          <a:stretch/>
        </p:blipFill>
        <p:spPr>
          <a:xfrm>
            <a:off x="8273844" y="1452715"/>
            <a:ext cx="2477729" cy="3163655"/>
          </a:xfrm>
          <a:prstGeom prst="rect">
            <a:avLst/>
          </a:prstGeom>
        </p:spPr>
      </p:pic>
      <p:pic>
        <p:nvPicPr>
          <p:cNvPr id="7" name="Picture 6">
            <a:extLst>
              <a:ext uri="{FF2B5EF4-FFF2-40B4-BE49-F238E27FC236}">
                <a16:creationId xmlns:a16="http://schemas.microsoft.com/office/drawing/2014/main" id="{751852F3-979E-0CDB-9104-16A812C7D3DC}"/>
              </a:ext>
            </a:extLst>
          </p:cNvPr>
          <p:cNvPicPr>
            <a:picLocks noChangeAspect="1"/>
          </p:cNvPicPr>
          <p:nvPr/>
        </p:nvPicPr>
        <p:blipFill rotWithShape="1">
          <a:blip r:embed="rId4"/>
          <a:srcRect l="7863" t="28592" r="79678" b="56132"/>
          <a:stretch/>
        </p:blipFill>
        <p:spPr>
          <a:xfrm>
            <a:off x="8273845" y="4870111"/>
            <a:ext cx="2477728" cy="1707948"/>
          </a:xfrm>
          <a:prstGeom prst="rect">
            <a:avLst/>
          </a:prstGeom>
        </p:spPr>
      </p:pic>
      <p:sp>
        <p:nvSpPr>
          <p:cNvPr id="12" name="TextBox 11">
            <a:extLst>
              <a:ext uri="{FF2B5EF4-FFF2-40B4-BE49-F238E27FC236}">
                <a16:creationId xmlns:a16="http://schemas.microsoft.com/office/drawing/2014/main" id="{E6A0A46A-DEFA-3993-14A6-86B3BC583D02}"/>
              </a:ext>
            </a:extLst>
          </p:cNvPr>
          <p:cNvSpPr txBox="1"/>
          <p:nvPr/>
        </p:nvSpPr>
        <p:spPr>
          <a:xfrm>
            <a:off x="238705" y="1690688"/>
            <a:ext cx="7432912" cy="3139321"/>
          </a:xfrm>
          <a:prstGeom prst="rect">
            <a:avLst/>
          </a:prstGeom>
          <a:noFill/>
        </p:spPr>
        <p:txBody>
          <a:bodyPr wrap="square">
            <a:spAutoFit/>
          </a:bodyPr>
          <a:lstStyle/>
          <a:p>
            <a:pPr marL="285750" indent="-285750">
              <a:buFont typeface="Arial" panose="020B0604020202020204" pitchFamily="34" charset="0"/>
              <a:buChar char="•"/>
            </a:pPr>
            <a:r>
              <a:rPr lang="en-IN" dirty="0"/>
              <a:t>The concept of scope is closely related to the concept of the namespace.</a:t>
            </a:r>
          </a:p>
          <a:p>
            <a:pPr marL="285750" indent="-285750">
              <a:buFont typeface="Arial" panose="020B0604020202020204" pitchFamily="34" charset="0"/>
              <a:buChar char="•"/>
            </a:pPr>
            <a:r>
              <a:rPr lang="en-IN" dirty="0"/>
              <a:t> </a:t>
            </a:r>
          </a:p>
          <a:p>
            <a:pPr marL="285750" indent="-285750">
              <a:buFont typeface="Arial" panose="020B0604020202020204" pitchFamily="34" charset="0"/>
              <a:buChar char="•"/>
            </a:pPr>
            <a:r>
              <a:rPr lang="en-IN" dirty="0"/>
              <a:t>As you’ve learned so far, a Python scope determines where in your program a name is visible.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Python scopes are implemented as dictionaries that map names to objects. These dictionaries are commonly called namespaces.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These are the concrete mechanisms that Python uses to store names.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They’re stored in a special attribute called .__</a:t>
            </a:r>
            <a:r>
              <a:rPr lang="en-IN" dirty="0" err="1"/>
              <a:t>dict</a:t>
            </a:r>
            <a:r>
              <a:rPr lang="en-IN" dirty="0"/>
              <a:t>__. </a:t>
            </a:r>
          </a:p>
        </p:txBody>
      </p:sp>
    </p:spTree>
    <p:extLst>
      <p:ext uri="{BB962C8B-B14F-4D97-AF65-F5344CB8AC3E}">
        <p14:creationId xmlns:p14="http://schemas.microsoft.com/office/powerpoint/2010/main" val="424612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056F-499E-CCA7-3C12-83A3AE8ACFD9}"/>
              </a:ext>
            </a:extLst>
          </p:cNvPr>
          <p:cNvSpPr>
            <a:spLocks noGrp="1"/>
          </p:cNvSpPr>
          <p:nvPr>
            <p:ph type="title"/>
          </p:nvPr>
        </p:nvSpPr>
        <p:spPr/>
        <p:txBody>
          <a:bodyPr/>
          <a:lstStyle/>
          <a:p>
            <a:r>
              <a:rPr lang="en-US" sz="4400" dirty="0"/>
              <a:t>LEGB Rule</a:t>
            </a:r>
            <a:endParaRPr lang="en-IN" dirty="0"/>
          </a:p>
        </p:txBody>
      </p:sp>
      <p:sp>
        <p:nvSpPr>
          <p:cNvPr id="3" name="Content Placeholder 2">
            <a:extLst>
              <a:ext uri="{FF2B5EF4-FFF2-40B4-BE49-F238E27FC236}">
                <a16:creationId xmlns:a16="http://schemas.microsoft.com/office/drawing/2014/main" id="{C03673C3-B2C6-CAD0-8BEC-2C8A3DB5596E}"/>
              </a:ext>
            </a:extLst>
          </p:cNvPr>
          <p:cNvSpPr>
            <a:spLocks noGrp="1"/>
          </p:cNvSpPr>
          <p:nvPr>
            <p:ph idx="1"/>
          </p:nvPr>
        </p:nvSpPr>
        <p:spPr>
          <a:xfrm>
            <a:off x="838200" y="1825625"/>
            <a:ext cx="6698226" cy="4351338"/>
          </a:xfrm>
          <a:ln>
            <a:solidFill>
              <a:schemeClr val="tx1"/>
            </a:solidFill>
          </a:ln>
        </p:spPr>
        <p:txBody>
          <a:bodyPr>
            <a:normAutofit/>
          </a:bodyPr>
          <a:lstStyle/>
          <a:p>
            <a:r>
              <a:rPr lang="en-IN" sz="1800" b="0" i="0" dirty="0">
                <a:solidFill>
                  <a:srgbClr val="202124"/>
                </a:solidFill>
                <a:effectLst/>
                <a:latin typeface="+mj-lt"/>
              </a:rPr>
              <a:t>The LEGB rule is </a:t>
            </a:r>
            <a:r>
              <a:rPr lang="en-IN" sz="1800" b="1" i="0" dirty="0">
                <a:solidFill>
                  <a:srgbClr val="202124"/>
                </a:solidFill>
                <a:effectLst/>
                <a:latin typeface="+mj-lt"/>
              </a:rPr>
              <a:t>a kind of name lookup procedure, which determines the order in which Python looks up names</a:t>
            </a:r>
            <a:r>
              <a:rPr lang="en-IN" sz="1800" b="0" i="0" dirty="0">
                <a:solidFill>
                  <a:srgbClr val="202124"/>
                </a:solidFill>
                <a:effectLst/>
                <a:latin typeface="+mj-lt"/>
              </a:rPr>
              <a:t>.</a:t>
            </a:r>
          </a:p>
          <a:p>
            <a:r>
              <a:rPr lang="en-IN" sz="1800" b="0" i="0" dirty="0">
                <a:solidFill>
                  <a:srgbClr val="222222"/>
                </a:solidFill>
                <a:effectLst/>
                <a:latin typeface="+mj-lt"/>
              </a:rPr>
              <a:t>LEGB stand for </a:t>
            </a:r>
            <a:r>
              <a:rPr lang="en-IN" sz="1800" b="1" i="0" dirty="0">
                <a:solidFill>
                  <a:srgbClr val="222222"/>
                </a:solidFill>
                <a:effectLst/>
                <a:latin typeface="+mj-lt"/>
              </a:rPr>
              <a:t>Local, Enclosing, Global, and Built-in</a:t>
            </a:r>
            <a:r>
              <a:rPr lang="en-IN" sz="1800" b="0" i="0" dirty="0">
                <a:solidFill>
                  <a:srgbClr val="222222"/>
                </a:solidFill>
                <a:effectLst/>
                <a:latin typeface="+mj-lt"/>
              </a:rPr>
              <a:t> scopes</a:t>
            </a:r>
          </a:p>
          <a:p>
            <a:r>
              <a:rPr lang="en-IN" sz="1800" b="0" i="0" dirty="0">
                <a:solidFill>
                  <a:srgbClr val="222222"/>
                </a:solidFill>
                <a:effectLst/>
                <a:latin typeface="+mj-lt"/>
              </a:rPr>
              <a:t>Following the LEGB rule, you’ll look up number in the following places:</a:t>
            </a:r>
          </a:p>
          <a:p>
            <a:pPr marL="342900" indent="-342900">
              <a:buFont typeface="+mj-lt"/>
              <a:buAutoNum type="arabicPeriod"/>
            </a:pPr>
            <a:r>
              <a:rPr lang="en-IN" sz="1800" b="0" i="0" dirty="0">
                <a:solidFill>
                  <a:srgbClr val="222222"/>
                </a:solidFill>
                <a:effectLst/>
                <a:latin typeface="+mj-lt"/>
              </a:rPr>
              <a:t>Inside </a:t>
            </a:r>
            <a:r>
              <a:rPr lang="en-IN" sz="1800" b="0" i="0" dirty="0" err="1">
                <a:solidFill>
                  <a:srgbClr val="222222"/>
                </a:solidFill>
                <a:effectLst/>
                <a:latin typeface="+mj-lt"/>
              </a:rPr>
              <a:t>inner_func</a:t>
            </a:r>
            <a:r>
              <a:rPr lang="en-IN" sz="1800" b="0" i="0" dirty="0">
                <a:solidFill>
                  <a:srgbClr val="222222"/>
                </a:solidFill>
                <a:effectLst/>
                <a:latin typeface="+mj-lt"/>
              </a:rPr>
              <a:t>(): This is the local scope, but number doesn’t exist there.</a:t>
            </a:r>
          </a:p>
          <a:p>
            <a:pPr marL="342900" indent="-342900">
              <a:buFont typeface="+mj-lt"/>
              <a:buAutoNum type="arabicPeriod"/>
            </a:pPr>
            <a:r>
              <a:rPr lang="en-IN" sz="1800" b="0" i="0" dirty="0">
                <a:solidFill>
                  <a:srgbClr val="222222"/>
                </a:solidFill>
                <a:effectLst/>
                <a:latin typeface="+mj-lt"/>
              </a:rPr>
              <a:t>Inside </a:t>
            </a:r>
            <a:r>
              <a:rPr lang="en-IN" sz="1800" b="0" i="0" dirty="0" err="1">
                <a:solidFill>
                  <a:srgbClr val="222222"/>
                </a:solidFill>
                <a:effectLst/>
                <a:latin typeface="+mj-lt"/>
              </a:rPr>
              <a:t>outer_func</a:t>
            </a:r>
            <a:r>
              <a:rPr lang="en-IN" sz="1800" b="0" i="0" dirty="0">
                <a:solidFill>
                  <a:srgbClr val="222222"/>
                </a:solidFill>
                <a:effectLst/>
                <a:latin typeface="+mj-lt"/>
              </a:rPr>
              <a:t>(): This is the enclosing scope, but number isn’t defined there either.</a:t>
            </a:r>
          </a:p>
          <a:p>
            <a:pPr marL="342900" indent="-342900">
              <a:buFont typeface="+mj-lt"/>
              <a:buAutoNum type="arabicPeriod"/>
            </a:pPr>
            <a:r>
              <a:rPr lang="en-IN" sz="1800" b="0" i="0" dirty="0">
                <a:solidFill>
                  <a:srgbClr val="222222"/>
                </a:solidFill>
                <a:effectLst/>
                <a:latin typeface="+mj-lt"/>
              </a:rPr>
              <a:t>In the module scope: This is the global scope, and you find number there, so you can print number to the screen.</a:t>
            </a:r>
          </a:p>
          <a:p>
            <a:pPr marL="342900" indent="-342900">
              <a:buFont typeface="+mj-lt"/>
              <a:buAutoNum type="arabicPeriod"/>
            </a:pPr>
            <a:r>
              <a:rPr lang="en-IN" sz="1800" b="0" i="0" dirty="0">
                <a:solidFill>
                  <a:srgbClr val="222222"/>
                </a:solidFill>
                <a:effectLst/>
                <a:latin typeface="+mj-lt"/>
              </a:rPr>
              <a:t>If number isn’t defined inside the global scope, then Python continues the search by looking at the built-in scope. </a:t>
            </a:r>
          </a:p>
        </p:txBody>
      </p:sp>
      <p:pic>
        <p:nvPicPr>
          <p:cNvPr id="15" name="Picture 14">
            <a:extLst>
              <a:ext uri="{FF2B5EF4-FFF2-40B4-BE49-F238E27FC236}">
                <a16:creationId xmlns:a16="http://schemas.microsoft.com/office/drawing/2014/main" id="{595E983D-B57C-0720-19E9-A75D79D80913}"/>
              </a:ext>
            </a:extLst>
          </p:cNvPr>
          <p:cNvPicPr>
            <a:picLocks noChangeAspect="1"/>
          </p:cNvPicPr>
          <p:nvPr/>
        </p:nvPicPr>
        <p:blipFill rotWithShape="1">
          <a:blip r:embed="rId3"/>
          <a:srcRect t="7675" r="18539" b="15435"/>
          <a:stretch/>
        </p:blipFill>
        <p:spPr>
          <a:xfrm>
            <a:off x="7667418" y="1825625"/>
            <a:ext cx="4524582" cy="4351338"/>
          </a:xfrm>
          <a:prstGeom prst="rect">
            <a:avLst/>
          </a:prstGeom>
        </p:spPr>
      </p:pic>
    </p:spTree>
    <p:extLst>
      <p:ext uri="{BB962C8B-B14F-4D97-AF65-F5344CB8AC3E}">
        <p14:creationId xmlns:p14="http://schemas.microsoft.com/office/powerpoint/2010/main" val="1776891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056F-499E-CCA7-3C12-83A3AE8ACFD9}"/>
              </a:ext>
            </a:extLst>
          </p:cNvPr>
          <p:cNvSpPr>
            <a:spLocks noGrp="1"/>
          </p:cNvSpPr>
          <p:nvPr>
            <p:ph type="title"/>
          </p:nvPr>
        </p:nvSpPr>
        <p:spPr/>
        <p:txBody>
          <a:bodyPr/>
          <a:lstStyle/>
          <a:p>
            <a:r>
              <a:rPr lang="en-US" sz="4400" dirty="0"/>
              <a:t>LEGB Rule</a:t>
            </a:r>
            <a:endParaRPr lang="en-IN" dirty="0"/>
          </a:p>
        </p:txBody>
      </p:sp>
      <p:sp>
        <p:nvSpPr>
          <p:cNvPr id="3" name="Content Placeholder 2">
            <a:extLst>
              <a:ext uri="{FF2B5EF4-FFF2-40B4-BE49-F238E27FC236}">
                <a16:creationId xmlns:a16="http://schemas.microsoft.com/office/drawing/2014/main" id="{C03673C3-B2C6-CAD0-8BEC-2C8A3DB5596E}"/>
              </a:ext>
            </a:extLst>
          </p:cNvPr>
          <p:cNvSpPr>
            <a:spLocks noGrp="1"/>
          </p:cNvSpPr>
          <p:nvPr>
            <p:ph idx="1"/>
          </p:nvPr>
        </p:nvSpPr>
        <p:spPr>
          <a:xfrm>
            <a:off x="838200" y="1825625"/>
            <a:ext cx="7465142" cy="4351338"/>
          </a:xfrm>
        </p:spPr>
        <p:txBody>
          <a:bodyPr>
            <a:normAutofit lnSpcReduction="10000"/>
          </a:bodyPr>
          <a:lstStyle/>
          <a:p>
            <a:r>
              <a:rPr lang="en-IN" sz="1800" b="1" dirty="0">
                <a:solidFill>
                  <a:srgbClr val="FF0000"/>
                </a:solidFill>
                <a:latin typeface="+mj-lt"/>
              </a:rPr>
              <a:t>Local (or function) scope</a:t>
            </a:r>
            <a:r>
              <a:rPr lang="en-IN" sz="1800" dirty="0">
                <a:latin typeface="+mj-lt"/>
              </a:rPr>
              <a:t> is the code block or body of any Python function or lambda expression. This Python scope contains the names that you define inside the function. These names will only be visible from the code of the function. It’s created at function call, not at function definition, so you’ll have as many different local scopes as function calls. This is true even if you call the same function multiple times, or recursively. Each call will result in a new local scope being created. </a:t>
            </a:r>
            <a:r>
              <a:rPr lang="en-IN" sz="1800" b="0" i="0" dirty="0">
                <a:solidFill>
                  <a:srgbClr val="222222"/>
                </a:solidFill>
                <a:effectLst/>
                <a:latin typeface="+mj-lt"/>
              </a:rPr>
              <a:t> When the function returns, the local scope is destroyed and the names are forgotten.</a:t>
            </a:r>
            <a:endParaRPr lang="en-IN" sz="1800" dirty="0">
              <a:latin typeface="+mj-lt"/>
            </a:endParaRPr>
          </a:p>
          <a:p>
            <a:r>
              <a:rPr lang="en-IN" sz="1800" b="1" dirty="0">
                <a:solidFill>
                  <a:srgbClr val="FF0000"/>
                </a:solidFill>
                <a:latin typeface="+mj-lt"/>
              </a:rPr>
              <a:t>Enclosing (or nonlocal) scope</a:t>
            </a:r>
            <a:r>
              <a:rPr lang="en-IN" sz="1800" dirty="0">
                <a:latin typeface="+mj-lt"/>
              </a:rPr>
              <a:t> is a special scope that only exists for nested functions. If the local scope is an inner or nested function, then the enclosing scope is the scope of the outer or enclosing function. This scope contains the names that you define in the enclosing function. The names in the enclosing scope are visible from the code of the inner and enclosing functions. </a:t>
            </a:r>
            <a:r>
              <a:rPr lang="en-IN" sz="1800" b="0" i="0" dirty="0">
                <a:solidFill>
                  <a:srgbClr val="222222"/>
                </a:solidFill>
                <a:effectLst/>
                <a:latin typeface="+mj-lt"/>
              </a:rPr>
              <a:t>Names that you define in the enclosing Python scope are commonly known as </a:t>
            </a:r>
            <a:r>
              <a:rPr lang="en-IN" sz="1800" b="1" i="0" dirty="0">
                <a:solidFill>
                  <a:srgbClr val="222222"/>
                </a:solidFill>
                <a:effectLst/>
                <a:latin typeface="+mj-lt"/>
              </a:rPr>
              <a:t>nonlocal names</a:t>
            </a:r>
            <a:r>
              <a:rPr lang="en-IN" sz="1800" b="0" i="0" dirty="0">
                <a:solidFill>
                  <a:srgbClr val="222222"/>
                </a:solidFill>
                <a:effectLst/>
                <a:latin typeface="+mj-lt"/>
              </a:rPr>
              <a:t>. From inside inner (), this scope is neither the global scope nor the local scope</a:t>
            </a:r>
            <a:r>
              <a:rPr lang="en-IN" sz="1800" b="0" i="0" dirty="0">
                <a:solidFill>
                  <a:srgbClr val="222222"/>
                </a:solidFill>
                <a:latin typeface="+mj-lt"/>
              </a:rPr>
              <a:t>.</a:t>
            </a:r>
            <a:br>
              <a:rPr lang="en-IN" sz="1800" dirty="0">
                <a:effectLst/>
                <a:latin typeface="+mj-lt"/>
              </a:rPr>
            </a:br>
            <a:endParaRPr lang="en-IN" sz="1800" dirty="0">
              <a:latin typeface="+mj-lt"/>
            </a:endParaRPr>
          </a:p>
          <a:p>
            <a:endParaRPr lang="en-IN" sz="1800" dirty="0">
              <a:latin typeface="+mj-lt"/>
            </a:endParaRPr>
          </a:p>
        </p:txBody>
      </p:sp>
      <p:pic>
        <p:nvPicPr>
          <p:cNvPr id="2052" name="Picture 4" descr="Python Namespace and Variable Scope Resolution (LEGB) - AskPython">
            <a:extLst>
              <a:ext uri="{FF2B5EF4-FFF2-40B4-BE49-F238E27FC236}">
                <a16:creationId xmlns:a16="http://schemas.microsoft.com/office/drawing/2014/main" id="{BF1A0F81-10F6-6E36-76C2-22F64975F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342" y="1690688"/>
            <a:ext cx="3775587" cy="460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513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4812</TotalTime>
  <Words>3188</Words>
  <Application>Microsoft Office PowerPoint</Application>
  <PresentationFormat>Widescreen</PresentationFormat>
  <Paragraphs>253</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euclid_circular_a</vt:lpstr>
      <vt:lpstr>sohne</vt:lpstr>
      <vt:lpstr>Office Theme</vt:lpstr>
      <vt:lpstr>Decorators</vt:lpstr>
      <vt:lpstr>Decorators</vt:lpstr>
      <vt:lpstr>Name Space and Variable Scope</vt:lpstr>
      <vt:lpstr>Name Space and Variable Scope</vt:lpstr>
      <vt:lpstr>Name Space and Variable Scope</vt:lpstr>
      <vt:lpstr>Name Space and Variable Scope</vt:lpstr>
      <vt:lpstr>Name Space and Variable Scope</vt:lpstr>
      <vt:lpstr>LEGB Rule</vt:lpstr>
      <vt:lpstr>LEGB Rule</vt:lpstr>
      <vt:lpstr>LEGB Rule</vt:lpstr>
      <vt:lpstr>Closure</vt:lpstr>
      <vt:lpstr>Closure</vt:lpstr>
      <vt:lpstr>Closure</vt:lpstr>
      <vt:lpstr>Closure</vt:lpstr>
      <vt:lpstr>Decorator</vt:lpstr>
      <vt:lpstr>Decorator</vt:lpstr>
      <vt:lpstr>Decorator</vt:lpstr>
      <vt:lpstr>Decorator</vt:lpstr>
      <vt:lpstr>Decorator</vt:lpstr>
      <vt:lpstr>Built in decorators</vt:lpstr>
      <vt:lpstr>Builtin decorators Decorators</vt:lpstr>
      <vt:lpstr>Builtin decorators Decorators</vt:lpstr>
      <vt:lpstr>Builtin decorators Decorators</vt:lpstr>
      <vt:lpstr>Builtin decorators Decorators</vt:lpstr>
      <vt:lpstr>Builtin decorators Decorators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Decorators</dc:title>
  <dc:creator>ankit gupta</dc:creator>
  <cp:lastModifiedBy>ankit gupta</cp:lastModifiedBy>
  <cp:revision>113</cp:revision>
  <dcterms:created xsi:type="dcterms:W3CDTF">2022-06-11T06:41:33Z</dcterms:created>
  <dcterms:modified xsi:type="dcterms:W3CDTF">2022-07-21T16:27:32Z</dcterms:modified>
</cp:coreProperties>
</file>